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9" r:id="rId1"/>
  </p:sldMasterIdLst>
  <p:notesMasterIdLst>
    <p:notesMasterId r:id="rId44"/>
  </p:notesMasterIdLst>
  <p:sldIdLst>
    <p:sldId id="256" r:id="rId2"/>
    <p:sldId id="285" r:id="rId3"/>
    <p:sldId id="286" r:id="rId4"/>
    <p:sldId id="287" r:id="rId5"/>
    <p:sldId id="288" r:id="rId6"/>
    <p:sldId id="290" r:id="rId7"/>
    <p:sldId id="318" r:id="rId8"/>
    <p:sldId id="291" r:id="rId9"/>
    <p:sldId id="319" r:id="rId10"/>
    <p:sldId id="289" r:id="rId11"/>
    <p:sldId id="292" r:id="rId12"/>
    <p:sldId id="293" r:id="rId13"/>
    <p:sldId id="294" r:id="rId14"/>
    <p:sldId id="295" r:id="rId15"/>
    <p:sldId id="321" r:id="rId16"/>
    <p:sldId id="320"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22" r:id="rId32"/>
    <p:sldId id="310" r:id="rId33"/>
    <p:sldId id="311" r:id="rId34"/>
    <p:sldId id="312" r:id="rId35"/>
    <p:sldId id="260" r:id="rId36"/>
    <p:sldId id="261" r:id="rId37"/>
    <p:sldId id="314" r:id="rId38"/>
    <p:sldId id="315" r:id="rId39"/>
    <p:sldId id="316" r:id="rId40"/>
    <p:sldId id="317" r:id="rId41"/>
    <p:sldId id="323" r:id="rId42"/>
    <p:sldId id="278"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Tinos" panose="020B0604020202020204" charset="0"/>
      <p:regular r:id="rId49"/>
      <p:bold r:id="rId50"/>
      <p:italic r:id="rId51"/>
      <p:bold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A0B913-F495-4D88-B411-A32A54D40252}" v="26" dt="2020-09-10T03:23:43.816"/>
  </p1510:revLst>
</p1510:revInfo>
</file>

<file path=ppt/tableStyles.xml><?xml version="1.0" encoding="utf-8"?>
<a:tblStyleLst xmlns:a="http://schemas.openxmlformats.org/drawingml/2006/main" def="{B78E0306-F797-40F2-A60D-C82D4738DFAC}">
  <a:tblStyle styleId="{B78E0306-F797-40F2-A60D-C82D4738DFA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30" d="100"/>
          <a:sy n="130" d="100"/>
        </p:scale>
        <p:origin x="72"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ius" userId="0e178c38-5aaa-43c0-91d8-c268ff8686e5" providerId="ADAL" clId="{59A0B913-F495-4D88-B411-A32A54D40252}"/>
    <pc:docChg chg="undo redo custSel addSld delSld modSld sldOrd">
      <pc:chgData name="Darius" userId="0e178c38-5aaa-43c0-91d8-c268ff8686e5" providerId="ADAL" clId="{59A0B913-F495-4D88-B411-A32A54D40252}" dt="2020-09-10T03:23:47.337" v="2764" actId="1076"/>
      <pc:docMkLst>
        <pc:docMk/>
      </pc:docMkLst>
      <pc:sldChg chg="delSp mod">
        <pc:chgData name="Darius" userId="0e178c38-5aaa-43c0-91d8-c268ff8686e5" providerId="ADAL" clId="{59A0B913-F495-4D88-B411-A32A54D40252}" dt="2020-09-10T03:18:15.941" v="1874" actId="478"/>
        <pc:sldMkLst>
          <pc:docMk/>
          <pc:sldMk cId="0" sldId="260"/>
        </pc:sldMkLst>
        <pc:spChg chg="del">
          <ac:chgData name="Darius" userId="0e178c38-5aaa-43c0-91d8-c268ff8686e5" providerId="ADAL" clId="{59A0B913-F495-4D88-B411-A32A54D40252}" dt="2020-09-10T03:18:15.941" v="1874" actId="478"/>
          <ac:spMkLst>
            <pc:docMk/>
            <pc:sldMk cId="0" sldId="260"/>
            <ac:spMk id="3" creationId="{8CD1B2ED-D81A-424B-9327-6C40FEB53B62}"/>
          </ac:spMkLst>
        </pc:spChg>
      </pc:sldChg>
      <pc:sldChg chg="addSp delSp modSp mod">
        <pc:chgData name="Darius" userId="0e178c38-5aaa-43c0-91d8-c268ff8686e5" providerId="ADAL" clId="{59A0B913-F495-4D88-B411-A32A54D40252}" dt="2020-09-10T03:23:47.337" v="2764" actId="1076"/>
        <pc:sldMkLst>
          <pc:docMk/>
          <pc:sldMk cId="0" sldId="278"/>
        </pc:sldMkLst>
        <pc:spChg chg="mod">
          <ac:chgData name="Darius" userId="0e178c38-5aaa-43c0-91d8-c268ff8686e5" providerId="ADAL" clId="{59A0B913-F495-4D88-B411-A32A54D40252}" dt="2020-09-10T03:22:29.901" v="2746" actId="20577"/>
          <ac:spMkLst>
            <pc:docMk/>
            <pc:sldMk cId="0" sldId="278"/>
            <ac:spMk id="366" creationId="{00000000-0000-0000-0000-000000000000}"/>
          </ac:spMkLst>
        </pc:spChg>
        <pc:picChg chg="add del mod">
          <ac:chgData name="Darius" userId="0e178c38-5aaa-43c0-91d8-c268ff8686e5" providerId="ADAL" clId="{59A0B913-F495-4D88-B411-A32A54D40252}" dt="2020-09-10T03:23:01.351" v="2752" actId="478"/>
          <ac:picMkLst>
            <pc:docMk/>
            <pc:sldMk cId="0" sldId="278"/>
            <ac:picMk id="3" creationId="{D6B65865-34A7-4951-ABDC-190D31CF872A}"/>
          </ac:picMkLst>
        </pc:picChg>
        <pc:picChg chg="add del mod">
          <ac:chgData name="Darius" userId="0e178c38-5aaa-43c0-91d8-c268ff8686e5" providerId="ADAL" clId="{59A0B913-F495-4D88-B411-A32A54D40252}" dt="2020-09-10T03:23:15.200" v="2756" actId="478"/>
          <ac:picMkLst>
            <pc:docMk/>
            <pc:sldMk cId="0" sldId="278"/>
            <ac:picMk id="5" creationId="{37589570-837D-45FE-956E-B404087CD52B}"/>
          </ac:picMkLst>
        </pc:picChg>
        <pc:picChg chg="add mod">
          <ac:chgData name="Darius" userId="0e178c38-5aaa-43c0-91d8-c268ff8686e5" providerId="ADAL" clId="{59A0B913-F495-4D88-B411-A32A54D40252}" dt="2020-09-10T03:23:47.337" v="2764" actId="1076"/>
          <ac:picMkLst>
            <pc:docMk/>
            <pc:sldMk cId="0" sldId="278"/>
            <ac:picMk id="7" creationId="{F54C5AF2-FB5B-4C6C-9DB8-8616F8F09F43}"/>
          </ac:picMkLst>
        </pc:picChg>
        <pc:picChg chg="del">
          <ac:chgData name="Darius" userId="0e178c38-5aaa-43c0-91d8-c268ff8686e5" providerId="ADAL" clId="{59A0B913-F495-4D88-B411-A32A54D40252}" dt="2020-09-10T03:23:43.815" v="2763" actId="478"/>
          <ac:picMkLst>
            <pc:docMk/>
            <pc:sldMk cId="0" sldId="278"/>
            <ac:picMk id="1026" creationId="{ED0A22A9-3FCE-47F6-B2E9-DBA0BF529680}"/>
          </ac:picMkLst>
        </pc:picChg>
      </pc:sldChg>
      <pc:sldChg chg="ord">
        <pc:chgData name="Darius" userId="0e178c38-5aaa-43c0-91d8-c268ff8686e5" providerId="ADAL" clId="{59A0B913-F495-4D88-B411-A32A54D40252}" dt="2020-09-10T02:45:50.228" v="2"/>
        <pc:sldMkLst>
          <pc:docMk/>
          <pc:sldMk cId="1198716605" sldId="290"/>
        </pc:sldMkLst>
      </pc:sldChg>
      <pc:sldChg chg="modSp mod ord">
        <pc:chgData name="Darius" userId="0e178c38-5aaa-43c0-91d8-c268ff8686e5" providerId="ADAL" clId="{59A0B913-F495-4D88-B411-A32A54D40252}" dt="2020-09-10T02:46:45.889" v="20" actId="20577"/>
        <pc:sldMkLst>
          <pc:docMk/>
          <pc:sldMk cId="1780684159" sldId="291"/>
        </pc:sldMkLst>
        <pc:spChg chg="mod">
          <ac:chgData name="Darius" userId="0e178c38-5aaa-43c0-91d8-c268ff8686e5" providerId="ADAL" clId="{59A0B913-F495-4D88-B411-A32A54D40252}" dt="2020-09-10T02:46:45.889" v="20" actId="20577"/>
          <ac:spMkLst>
            <pc:docMk/>
            <pc:sldMk cId="1780684159" sldId="291"/>
            <ac:spMk id="166" creationId="{00000000-0000-0000-0000-000000000000}"/>
          </ac:spMkLst>
        </pc:spChg>
      </pc:sldChg>
      <pc:sldChg chg="modSp mod">
        <pc:chgData name="Darius" userId="0e178c38-5aaa-43c0-91d8-c268ff8686e5" providerId="ADAL" clId="{59A0B913-F495-4D88-B411-A32A54D40252}" dt="2020-09-10T02:42:37.550" v="0" actId="20577"/>
        <pc:sldMkLst>
          <pc:docMk/>
          <pc:sldMk cId="3448438812" sldId="293"/>
        </pc:sldMkLst>
        <pc:spChg chg="mod">
          <ac:chgData name="Darius" userId="0e178c38-5aaa-43c0-91d8-c268ff8686e5" providerId="ADAL" clId="{59A0B913-F495-4D88-B411-A32A54D40252}" dt="2020-09-10T02:42:37.550" v="0" actId="20577"/>
          <ac:spMkLst>
            <pc:docMk/>
            <pc:sldMk cId="3448438812" sldId="293"/>
            <ac:spMk id="166" creationId="{00000000-0000-0000-0000-000000000000}"/>
          </ac:spMkLst>
        </pc:spChg>
      </pc:sldChg>
      <pc:sldChg chg="modSp mod">
        <pc:chgData name="Darius" userId="0e178c38-5aaa-43c0-91d8-c268ff8686e5" providerId="ADAL" clId="{59A0B913-F495-4D88-B411-A32A54D40252}" dt="2020-09-10T03:02:19.937" v="747" actId="6549"/>
        <pc:sldMkLst>
          <pc:docMk/>
          <pc:sldMk cId="1489054867" sldId="294"/>
        </pc:sldMkLst>
        <pc:graphicFrameChg chg="modGraphic">
          <ac:chgData name="Darius" userId="0e178c38-5aaa-43c0-91d8-c268ff8686e5" providerId="ADAL" clId="{59A0B913-F495-4D88-B411-A32A54D40252}" dt="2020-09-10T03:02:19.937" v="747" actId="6549"/>
          <ac:graphicFrameMkLst>
            <pc:docMk/>
            <pc:sldMk cId="1489054867" sldId="294"/>
            <ac:graphicFrameMk id="23" creationId="{A119ACC7-BCFD-4E3D-B429-DD675C6396D1}"/>
          </ac:graphicFrameMkLst>
        </pc:graphicFrameChg>
      </pc:sldChg>
      <pc:sldChg chg="modSp mod">
        <pc:chgData name="Darius" userId="0e178c38-5aaa-43c0-91d8-c268ff8686e5" providerId="ADAL" clId="{59A0B913-F495-4D88-B411-A32A54D40252}" dt="2020-09-10T03:14:54.605" v="1765" actId="20577"/>
        <pc:sldMkLst>
          <pc:docMk/>
          <pc:sldMk cId="1322639356" sldId="295"/>
        </pc:sldMkLst>
        <pc:spChg chg="mod">
          <ac:chgData name="Darius" userId="0e178c38-5aaa-43c0-91d8-c268ff8686e5" providerId="ADAL" clId="{59A0B913-F495-4D88-B411-A32A54D40252}" dt="2020-09-10T03:14:54.605" v="1765" actId="20577"/>
          <ac:spMkLst>
            <pc:docMk/>
            <pc:sldMk cId="1322639356" sldId="295"/>
            <ac:spMk id="166" creationId="{00000000-0000-0000-0000-000000000000}"/>
          </ac:spMkLst>
        </pc:spChg>
      </pc:sldChg>
      <pc:sldChg chg="modSp mod">
        <pc:chgData name="Darius" userId="0e178c38-5aaa-43c0-91d8-c268ff8686e5" providerId="ADAL" clId="{59A0B913-F495-4D88-B411-A32A54D40252}" dt="2020-09-10T03:16:39.019" v="1872" actId="20577"/>
        <pc:sldMkLst>
          <pc:docMk/>
          <pc:sldMk cId="2800809438" sldId="298"/>
        </pc:sldMkLst>
        <pc:spChg chg="mod">
          <ac:chgData name="Darius" userId="0e178c38-5aaa-43c0-91d8-c268ff8686e5" providerId="ADAL" clId="{59A0B913-F495-4D88-B411-A32A54D40252}" dt="2020-09-10T03:16:39.019" v="1872" actId="20577"/>
          <ac:spMkLst>
            <pc:docMk/>
            <pc:sldMk cId="2800809438" sldId="298"/>
            <ac:spMk id="166" creationId="{00000000-0000-0000-0000-000000000000}"/>
          </ac:spMkLst>
        </pc:spChg>
      </pc:sldChg>
      <pc:sldChg chg="modSp mod">
        <pc:chgData name="Darius" userId="0e178c38-5aaa-43c0-91d8-c268ff8686e5" providerId="ADAL" clId="{59A0B913-F495-4D88-B411-A32A54D40252}" dt="2020-09-10T03:16:52.132" v="1873" actId="20577"/>
        <pc:sldMkLst>
          <pc:docMk/>
          <pc:sldMk cId="902290879" sldId="300"/>
        </pc:sldMkLst>
        <pc:spChg chg="mod">
          <ac:chgData name="Darius" userId="0e178c38-5aaa-43c0-91d8-c268ff8686e5" providerId="ADAL" clId="{59A0B913-F495-4D88-B411-A32A54D40252}" dt="2020-09-10T03:16:52.132" v="1873" actId="20577"/>
          <ac:spMkLst>
            <pc:docMk/>
            <pc:sldMk cId="902290879" sldId="300"/>
            <ac:spMk id="166" creationId="{00000000-0000-0000-0000-000000000000}"/>
          </ac:spMkLst>
        </pc:spChg>
      </pc:sldChg>
      <pc:sldChg chg="modSp mod">
        <pc:chgData name="Darius" userId="0e178c38-5aaa-43c0-91d8-c268ff8686e5" providerId="ADAL" clId="{59A0B913-F495-4D88-B411-A32A54D40252}" dt="2020-09-10T03:20:50.691" v="2467" actId="20577"/>
        <pc:sldMkLst>
          <pc:docMk/>
          <pc:sldMk cId="3778594891" sldId="314"/>
        </pc:sldMkLst>
        <pc:spChg chg="mod">
          <ac:chgData name="Darius" userId="0e178c38-5aaa-43c0-91d8-c268ff8686e5" providerId="ADAL" clId="{59A0B913-F495-4D88-B411-A32A54D40252}" dt="2020-09-10T03:20:50.691" v="2467" actId="20577"/>
          <ac:spMkLst>
            <pc:docMk/>
            <pc:sldMk cId="3778594891" sldId="314"/>
            <ac:spMk id="166" creationId="{00000000-0000-0000-0000-000000000000}"/>
          </ac:spMkLst>
        </pc:spChg>
      </pc:sldChg>
      <pc:sldChg chg="new del">
        <pc:chgData name="Darius" userId="0e178c38-5aaa-43c0-91d8-c268ff8686e5" providerId="ADAL" clId="{59A0B913-F495-4D88-B411-A32A54D40252}" dt="2020-09-10T02:46:01.615" v="4" actId="47"/>
        <pc:sldMkLst>
          <pc:docMk/>
          <pc:sldMk cId="3008206092" sldId="318"/>
        </pc:sldMkLst>
      </pc:sldChg>
      <pc:sldChg chg="addSp delSp modSp add mod">
        <pc:chgData name="Darius" userId="0e178c38-5aaa-43c0-91d8-c268ff8686e5" providerId="ADAL" clId="{59A0B913-F495-4D88-B411-A32A54D40252}" dt="2020-09-10T03:01:34.079" v="745" actId="20577"/>
        <pc:sldMkLst>
          <pc:docMk/>
          <pc:sldMk cId="3741997590" sldId="318"/>
        </pc:sldMkLst>
        <pc:spChg chg="add del mod">
          <ac:chgData name="Darius" userId="0e178c38-5aaa-43c0-91d8-c268ff8686e5" providerId="ADAL" clId="{59A0B913-F495-4D88-B411-A32A54D40252}" dt="2020-09-10T02:46:16.436" v="17" actId="478"/>
          <ac:spMkLst>
            <pc:docMk/>
            <pc:sldMk cId="3741997590" sldId="318"/>
            <ac:spMk id="3" creationId="{DACB3544-7B94-49CC-9980-14A7AB77F213}"/>
          </ac:spMkLst>
        </pc:spChg>
        <pc:spChg chg="add mod">
          <ac:chgData name="Darius" userId="0e178c38-5aaa-43c0-91d8-c268ff8686e5" providerId="ADAL" clId="{59A0B913-F495-4D88-B411-A32A54D40252}" dt="2020-09-10T03:00:53.636" v="695" actId="20577"/>
          <ac:spMkLst>
            <pc:docMk/>
            <pc:sldMk cId="3741997590" sldId="318"/>
            <ac:spMk id="4" creationId="{7A71648F-1386-438E-AA57-DDE6EE506895}"/>
          </ac:spMkLst>
        </pc:spChg>
        <pc:spChg chg="add mod">
          <ac:chgData name="Darius" userId="0e178c38-5aaa-43c0-91d8-c268ff8686e5" providerId="ADAL" clId="{59A0B913-F495-4D88-B411-A32A54D40252}" dt="2020-09-10T03:01:34.079" v="745" actId="20577"/>
          <ac:spMkLst>
            <pc:docMk/>
            <pc:sldMk cId="3741997590" sldId="318"/>
            <ac:spMk id="6" creationId="{5EADB22C-D12A-49EA-B80E-8F4EC0C397CA}"/>
          </ac:spMkLst>
        </pc:spChg>
        <pc:spChg chg="add mod">
          <ac:chgData name="Darius" userId="0e178c38-5aaa-43c0-91d8-c268ff8686e5" providerId="ADAL" clId="{59A0B913-F495-4D88-B411-A32A54D40252}" dt="2020-09-10T02:59:26.278" v="614" actId="20577"/>
          <ac:spMkLst>
            <pc:docMk/>
            <pc:sldMk cId="3741997590" sldId="318"/>
            <ac:spMk id="8" creationId="{9E5B04E3-C709-4C9D-8577-76259A02C694}"/>
          </ac:spMkLst>
        </pc:spChg>
        <pc:spChg chg="add mod">
          <ac:chgData name="Darius" userId="0e178c38-5aaa-43c0-91d8-c268ff8686e5" providerId="ADAL" clId="{59A0B913-F495-4D88-B411-A32A54D40252}" dt="2020-09-10T02:59:44.647" v="617" actId="20577"/>
          <ac:spMkLst>
            <pc:docMk/>
            <pc:sldMk cId="3741997590" sldId="318"/>
            <ac:spMk id="10" creationId="{09D5E432-4FF7-4BF2-8F01-1932FBFE3A3D}"/>
          </ac:spMkLst>
        </pc:spChg>
        <pc:spChg chg="add mod">
          <ac:chgData name="Darius" userId="0e178c38-5aaa-43c0-91d8-c268ff8686e5" providerId="ADAL" clId="{59A0B913-F495-4D88-B411-A32A54D40252}" dt="2020-09-10T02:59:47.185" v="620" actId="20577"/>
          <ac:spMkLst>
            <pc:docMk/>
            <pc:sldMk cId="3741997590" sldId="318"/>
            <ac:spMk id="12" creationId="{B82C2307-208F-4BEE-92F4-E8B4218E2FD3}"/>
          </ac:spMkLst>
        </pc:spChg>
        <pc:spChg chg="add mod">
          <ac:chgData name="Darius" userId="0e178c38-5aaa-43c0-91d8-c268ff8686e5" providerId="ADAL" clId="{59A0B913-F495-4D88-B411-A32A54D40252}" dt="2020-09-10T02:59:49.994" v="623" actId="20577"/>
          <ac:spMkLst>
            <pc:docMk/>
            <pc:sldMk cId="3741997590" sldId="318"/>
            <ac:spMk id="14" creationId="{B2FDCEC5-F060-43D9-9C94-2CB93D64A9BE}"/>
          </ac:spMkLst>
        </pc:spChg>
        <pc:spChg chg="mod">
          <ac:chgData name="Darius" userId="0e178c38-5aaa-43c0-91d8-c268ff8686e5" providerId="ADAL" clId="{59A0B913-F495-4D88-B411-A32A54D40252}" dt="2020-09-10T02:46:09.842" v="15" actId="20577"/>
          <ac:spMkLst>
            <pc:docMk/>
            <pc:sldMk cId="3741997590" sldId="318"/>
            <ac:spMk id="165" creationId="{00000000-0000-0000-0000-000000000000}"/>
          </ac:spMkLst>
        </pc:spChg>
        <pc:spChg chg="del">
          <ac:chgData name="Darius" userId="0e178c38-5aaa-43c0-91d8-c268ff8686e5" providerId="ADAL" clId="{59A0B913-F495-4D88-B411-A32A54D40252}" dt="2020-09-10T02:46:14.209" v="16" actId="478"/>
          <ac:spMkLst>
            <pc:docMk/>
            <pc:sldMk cId="3741997590" sldId="318"/>
            <ac:spMk id="166" creationId="{00000000-0000-0000-0000-000000000000}"/>
          </ac:spMkLst>
        </pc:spChg>
        <pc:cxnChg chg="add mod ord">
          <ac:chgData name="Darius" userId="0e178c38-5aaa-43c0-91d8-c268ff8686e5" providerId="ADAL" clId="{59A0B913-F495-4D88-B411-A32A54D40252}" dt="2020-09-10T03:01:33.620" v="739" actId="20577"/>
          <ac:cxnSpMkLst>
            <pc:docMk/>
            <pc:sldMk cId="3741997590" sldId="318"/>
            <ac:cxnSpMk id="18" creationId="{732F3D19-BFDD-41D8-B708-A94F3B016F21}"/>
          </ac:cxnSpMkLst>
        </pc:cxnChg>
        <pc:cxnChg chg="add mod ord">
          <ac:chgData name="Darius" userId="0e178c38-5aaa-43c0-91d8-c268ff8686e5" providerId="ADAL" clId="{59A0B913-F495-4D88-B411-A32A54D40252}" dt="2020-09-10T02:58:50.836" v="581" actId="167"/>
          <ac:cxnSpMkLst>
            <pc:docMk/>
            <pc:sldMk cId="3741997590" sldId="318"/>
            <ac:cxnSpMk id="21" creationId="{CD442746-DFC4-4751-9F6B-4188DAB7CFE8}"/>
          </ac:cxnSpMkLst>
        </pc:cxnChg>
        <pc:cxnChg chg="add mod ord">
          <ac:chgData name="Darius" userId="0e178c38-5aaa-43c0-91d8-c268ff8686e5" providerId="ADAL" clId="{59A0B913-F495-4D88-B411-A32A54D40252}" dt="2020-09-10T02:58:53.429" v="582" actId="167"/>
          <ac:cxnSpMkLst>
            <pc:docMk/>
            <pc:sldMk cId="3741997590" sldId="318"/>
            <ac:cxnSpMk id="24" creationId="{D5149870-F26D-44A0-B8D4-E283B04869DB}"/>
          </ac:cxnSpMkLst>
        </pc:cxnChg>
        <pc:cxnChg chg="add mod ord">
          <ac:chgData name="Darius" userId="0e178c38-5aaa-43c0-91d8-c268ff8686e5" providerId="ADAL" clId="{59A0B913-F495-4D88-B411-A32A54D40252}" dt="2020-09-10T02:58:48.469" v="580" actId="167"/>
          <ac:cxnSpMkLst>
            <pc:docMk/>
            <pc:sldMk cId="3741997590" sldId="318"/>
            <ac:cxnSpMk id="25" creationId="{BE4C7035-92E0-42F2-95FF-173598C4B0B3}"/>
          </ac:cxnSpMkLst>
        </pc:cxnChg>
        <pc:cxnChg chg="add mod ord">
          <ac:chgData name="Darius" userId="0e178c38-5aaa-43c0-91d8-c268ff8686e5" providerId="ADAL" clId="{59A0B913-F495-4D88-B411-A32A54D40252}" dt="2020-09-10T02:58:56.138" v="583" actId="167"/>
          <ac:cxnSpMkLst>
            <pc:docMk/>
            <pc:sldMk cId="3741997590" sldId="318"/>
            <ac:cxnSpMk id="26" creationId="{DC3E223C-8924-4AF5-A70A-734FA41DA495}"/>
          </ac:cxnSpMkLst>
        </pc:cxnChg>
      </pc:sldChg>
      <pc:sldChg chg="addSp modSp add mod">
        <pc:chgData name="Darius" userId="0e178c38-5aaa-43c0-91d8-c268ff8686e5" providerId="ADAL" clId="{59A0B913-F495-4D88-B411-A32A54D40252}" dt="2020-09-10T02:54:24.128" v="415" actId="14100"/>
        <pc:sldMkLst>
          <pc:docMk/>
          <pc:sldMk cId="3707530970" sldId="319"/>
        </pc:sldMkLst>
        <pc:spChg chg="add mod">
          <ac:chgData name="Darius" userId="0e178c38-5aaa-43c0-91d8-c268ff8686e5" providerId="ADAL" clId="{59A0B913-F495-4D88-B411-A32A54D40252}" dt="2020-09-10T02:54:24.128" v="415" actId="14100"/>
          <ac:spMkLst>
            <pc:docMk/>
            <pc:sldMk cId="3707530970" sldId="319"/>
            <ac:spMk id="2" creationId="{25631EFB-B9C1-4109-B1BF-1923349FBFAD}"/>
          </ac:spMkLst>
        </pc:spChg>
        <pc:spChg chg="add mod">
          <ac:chgData name="Darius" userId="0e178c38-5aaa-43c0-91d8-c268ff8686e5" providerId="ADAL" clId="{59A0B913-F495-4D88-B411-A32A54D40252}" dt="2020-09-10T02:54:05.342" v="410" actId="14100"/>
          <ac:spMkLst>
            <pc:docMk/>
            <pc:sldMk cId="3707530970" sldId="319"/>
            <ac:spMk id="3" creationId="{E4332ECF-BA49-4F56-9F8C-9506F3F68892}"/>
          </ac:spMkLst>
        </pc:spChg>
        <pc:spChg chg="add mod">
          <ac:chgData name="Darius" userId="0e178c38-5aaa-43c0-91d8-c268ff8686e5" providerId="ADAL" clId="{59A0B913-F495-4D88-B411-A32A54D40252}" dt="2020-09-10T02:54:17.801" v="414" actId="14100"/>
          <ac:spMkLst>
            <pc:docMk/>
            <pc:sldMk cId="3707530970" sldId="319"/>
            <ac:spMk id="4" creationId="{9B8F0C02-FD5F-4167-B18F-B3534ACFD900}"/>
          </ac:spMkLst>
        </pc:spChg>
        <pc:spChg chg="add mod">
          <ac:chgData name="Darius" userId="0e178c38-5aaa-43c0-91d8-c268ff8686e5" providerId="ADAL" clId="{59A0B913-F495-4D88-B411-A32A54D40252}" dt="2020-09-10T02:53:49.682" v="406" actId="14100"/>
          <ac:spMkLst>
            <pc:docMk/>
            <pc:sldMk cId="3707530970" sldId="319"/>
            <ac:spMk id="8" creationId="{8065F801-E71A-4944-9A92-3212546EFCF1}"/>
          </ac:spMkLst>
        </pc:spChg>
        <pc:spChg chg="add mod">
          <ac:chgData name="Darius" userId="0e178c38-5aaa-43c0-91d8-c268ff8686e5" providerId="ADAL" clId="{59A0B913-F495-4D88-B411-A32A54D40252}" dt="2020-09-10T02:53:17.756" v="380" actId="404"/>
          <ac:spMkLst>
            <pc:docMk/>
            <pc:sldMk cId="3707530970" sldId="319"/>
            <ac:spMk id="10" creationId="{FA2041C5-4C60-4010-9BF7-C6ADEAAA0F73}"/>
          </ac:spMkLst>
        </pc:spChg>
        <pc:spChg chg="add mod">
          <ac:chgData name="Darius" userId="0e178c38-5aaa-43c0-91d8-c268ff8686e5" providerId="ADAL" clId="{59A0B913-F495-4D88-B411-A32A54D40252}" dt="2020-09-10T02:50:17.827" v="119" actId="1076"/>
          <ac:spMkLst>
            <pc:docMk/>
            <pc:sldMk cId="3707530970" sldId="319"/>
            <ac:spMk id="14" creationId="{9742DDB6-53D7-46DA-9B2F-B506A80DACA8}"/>
          </ac:spMkLst>
        </pc:spChg>
        <pc:spChg chg="add mod">
          <ac:chgData name="Darius" userId="0e178c38-5aaa-43c0-91d8-c268ff8686e5" providerId="ADAL" clId="{59A0B913-F495-4D88-B411-A32A54D40252}" dt="2020-09-10T02:53:52.684" v="407" actId="1076"/>
          <ac:spMkLst>
            <pc:docMk/>
            <pc:sldMk cId="3707530970" sldId="319"/>
            <ac:spMk id="16" creationId="{99746436-C898-4928-8790-948B5E567FCA}"/>
          </ac:spMkLst>
        </pc:spChg>
        <pc:spChg chg="add mod">
          <ac:chgData name="Darius" userId="0e178c38-5aaa-43c0-91d8-c268ff8686e5" providerId="ADAL" clId="{59A0B913-F495-4D88-B411-A32A54D40252}" dt="2020-09-10T02:51:02.923" v="165" actId="14100"/>
          <ac:spMkLst>
            <pc:docMk/>
            <pc:sldMk cId="3707530970" sldId="319"/>
            <ac:spMk id="18" creationId="{3714822B-2DCE-402C-9A87-AB61E8A14DAF}"/>
          </ac:spMkLst>
        </pc:spChg>
        <pc:spChg chg="mod">
          <ac:chgData name="Darius" userId="0e178c38-5aaa-43c0-91d8-c268ff8686e5" providerId="ADAL" clId="{59A0B913-F495-4D88-B411-A32A54D40252}" dt="2020-09-10T02:47:06.664" v="40" actId="20577"/>
          <ac:spMkLst>
            <pc:docMk/>
            <pc:sldMk cId="3707530970" sldId="319"/>
            <ac:spMk id="165" creationId="{00000000-0000-0000-0000-000000000000}"/>
          </ac:spMkLst>
        </pc:spChg>
        <pc:cxnChg chg="add mod">
          <ac:chgData name="Darius" userId="0e178c38-5aaa-43c0-91d8-c268ff8686e5" providerId="ADAL" clId="{59A0B913-F495-4D88-B411-A32A54D40252}" dt="2020-09-10T02:53:58.625" v="408" actId="1076"/>
          <ac:cxnSpMkLst>
            <pc:docMk/>
            <pc:sldMk cId="3707530970" sldId="319"/>
            <ac:cxnSpMk id="13" creationId="{7B7E690D-47E6-417E-B5D6-BCEA799A250C}"/>
          </ac:cxnSpMkLst>
        </pc:cxnChg>
        <pc:cxnChg chg="add mod">
          <ac:chgData name="Darius" userId="0e178c38-5aaa-43c0-91d8-c268ff8686e5" providerId="ADAL" clId="{59A0B913-F495-4D88-B411-A32A54D40252}" dt="2020-09-10T02:49:51.832" v="107" actId="1076"/>
          <ac:cxnSpMkLst>
            <pc:docMk/>
            <pc:sldMk cId="3707530970" sldId="319"/>
            <ac:cxnSpMk id="15" creationId="{DD458ECB-6610-456E-B43F-C4767BC281F9}"/>
          </ac:cxnSpMkLst>
        </pc:cxnChg>
      </pc:sldChg>
      <pc:sldChg chg="modSp add mod">
        <pc:chgData name="Darius" userId="0e178c38-5aaa-43c0-91d8-c268ff8686e5" providerId="ADAL" clId="{59A0B913-F495-4D88-B411-A32A54D40252}" dt="2020-09-10T03:09:04.962" v="952" actId="20577"/>
        <pc:sldMkLst>
          <pc:docMk/>
          <pc:sldMk cId="3255040430" sldId="320"/>
        </pc:sldMkLst>
        <pc:spChg chg="mod">
          <ac:chgData name="Darius" userId="0e178c38-5aaa-43c0-91d8-c268ff8686e5" providerId="ADAL" clId="{59A0B913-F495-4D88-B411-A32A54D40252}" dt="2020-09-10T03:09:04.962" v="952" actId="20577"/>
          <ac:spMkLst>
            <pc:docMk/>
            <pc:sldMk cId="3255040430" sldId="320"/>
            <ac:spMk id="166" creationId="{00000000-0000-0000-0000-000000000000}"/>
          </ac:spMkLst>
        </pc:spChg>
      </pc:sldChg>
      <pc:sldChg chg="modSp add mod">
        <pc:chgData name="Darius" userId="0e178c38-5aaa-43c0-91d8-c268ff8686e5" providerId="ADAL" clId="{59A0B913-F495-4D88-B411-A32A54D40252}" dt="2020-09-10T03:12:54.768" v="1645" actId="20577"/>
        <pc:sldMkLst>
          <pc:docMk/>
          <pc:sldMk cId="1395151991" sldId="321"/>
        </pc:sldMkLst>
        <pc:spChg chg="mod">
          <ac:chgData name="Darius" userId="0e178c38-5aaa-43c0-91d8-c268ff8686e5" providerId="ADAL" clId="{59A0B913-F495-4D88-B411-A32A54D40252}" dt="2020-09-10T03:12:54.768" v="1645" actId="20577"/>
          <ac:spMkLst>
            <pc:docMk/>
            <pc:sldMk cId="1395151991" sldId="321"/>
            <ac:spMk id="166" creationId="{00000000-0000-0000-0000-000000000000}"/>
          </ac:spMkLst>
        </pc:spChg>
      </pc:sldChg>
      <pc:sldChg chg="modSp add mod">
        <pc:chgData name="Darius" userId="0e178c38-5aaa-43c0-91d8-c268ff8686e5" providerId="ADAL" clId="{59A0B913-F495-4D88-B411-A32A54D40252}" dt="2020-09-10T03:20:23.659" v="2378" actId="6549"/>
        <pc:sldMkLst>
          <pc:docMk/>
          <pc:sldMk cId="3877214037" sldId="322"/>
        </pc:sldMkLst>
        <pc:spChg chg="mod">
          <ac:chgData name="Darius" userId="0e178c38-5aaa-43c0-91d8-c268ff8686e5" providerId="ADAL" clId="{59A0B913-F495-4D88-B411-A32A54D40252}" dt="2020-09-10T03:19:00.735" v="1919" actId="20577"/>
          <ac:spMkLst>
            <pc:docMk/>
            <pc:sldMk cId="3877214037" sldId="322"/>
            <ac:spMk id="165" creationId="{00000000-0000-0000-0000-000000000000}"/>
          </ac:spMkLst>
        </pc:spChg>
        <pc:spChg chg="mod">
          <ac:chgData name="Darius" userId="0e178c38-5aaa-43c0-91d8-c268ff8686e5" providerId="ADAL" clId="{59A0B913-F495-4D88-B411-A32A54D40252}" dt="2020-09-10T03:20:23.659" v="2378" actId="6549"/>
          <ac:spMkLst>
            <pc:docMk/>
            <pc:sldMk cId="3877214037" sldId="322"/>
            <ac:spMk id="166" creationId="{00000000-0000-0000-0000-000000000000}"/>
          </ac:spMkLst>
        </pc:spChg>
      </pc:sldChg>
      <pc:sldChg chg="modSp add mod">
        <pc:chgData name="Darius" userId="0e178c38-5aaa-43c0-91d8-c268ff8686e5" providerId="ADAL" clId="{59A0B913-F495-4D88-B411-A32A54D40252}" dt="2020-09-10T03:22:21.096" v="2745" actId="20577"/>
        <pc:sldMkLst>
          <pc:docMk/>
          <pc:sldMk cId="2983476779" sldId="323"/>
        </pc:sldMkLst>
        <pc:spChg chg="mod">
          <ac:chgData name="Darius" userId="0e178c38-5aaa-43c0-91d8-c268ff8686e5" providerId="ADAL" clId="{59A0B913-F495-4D88-B411-A32A54D40252}" dt="2020-09-10T03:21:15.931" v="2478" actId="20577"/>
          <ac:spMkLst>
            <pc:docMk/>
            <pc:sldMk cId="2983476779" sldId="323"/>
            <ac:spMk id="165" creationId="{00000000-0000-0000-0000-000000000000}"/>
          </ac:spMkLst>
        </pc:spChg>
        <pc:spChg chg="mod">
          <ac:chgData name="Darius" userId="0e178c38-5aaa-43c0-91d8-c268ff8686e5" providerId="ADAL" clId="{59A0B913-F495-4D88-B411-A32A54D40252}" dt="2020-09-10T03:22:21.096" v="2745" actId="20577"/>
          <ac:spMkLst>
            <pc:docMk/>
            <pc:sldMk cId="2983476779" sldId="323"/>
            <ac:spMk id="16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079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316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288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492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422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764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021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002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086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56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600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59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002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501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763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131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118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166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841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956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638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714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448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94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159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532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6318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879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471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26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021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3097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734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404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66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51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016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F7AFFB9B-9FB8-469E-96F9-4D32314110B6}" type="datetimeFigureOut">
              <a:rPr lang="en-US" smtClean="0"/>
              <a:t>9/10/2020</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149454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341D2AC3-6A0B-4169-B1EA-E3AE8B351BDD}" type="datetimeFigureOut">
              <a:rPr lang="en-US" smtClean="0"/>
              <a:t>9/10/2020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3836568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171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633498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438480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351387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5BB1C6-BF8F-4481-8AB2-603A1C8A906A}" type="datetimeFigureOut">
              <a:rPr lang="en-US" smtClean="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002892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233260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172397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8" name="Google Shape;18;p2"/>
          <p:cNvSpPr txBox="1">
            <a:spLocks noGrp="1"/>
          </p:cNvSpPr>
          <p:nvPr>
            <p:ph type="ctrTitle"/>
          </p:nvPr>
        </p:nvSpPr>
        <p:spPr>
          <a:xfrm>
            <a:off x="1557275" y="1341650"/>
            <a:ext cx="6029400" cy="2771100"/>
          </a:xfrm>
          <a:prstGeom prst="rect">
            <a:avLst/>
          </a:prstGeom>
        </p:spPr>
        <p:txBody>
          <a:bodyPr spcFirstLastPara="1" wrap="square" lIns="0" tIns="0" rIns="0" bIns="0" anchor="ctr" anchorCtr="0"/>
          <a:lstStyle>
            <a:lvl1pPr lvl="0" algn="ctr">
              <a:spcBef>
                <a:spcPts val="0"/>
              </a:spcBef>
              <a:spcAft>
                <a:spcPts val="0"/>
              </a:spcAft>
              <a:buClr>
                <a:srgbClr val="272A35"/>
              </a:buClr>
              <a:buSzPts val="4800"/>
              <a:buNone/>
              <a:defRPr sz="4800">
                <a:solidFill>
                  <a:srgbClr val="272A35"/>
                </a:solidFill>
              </a:defRPr>
            </a:lvl1pPr>
            <a:lvl2pPr lvl="1" algn="ctr">
              <a:spcBef>
                <a:spcPts val="0"/>
              </a:spcBef>
              <a:spcAft>
                <a:spcPts val="0"/>
              </a:spcAft>
              <a:buClr>
                <a:srgbClr val="272A35"/>
              </a:buClr>
              <a:buSzPts val="4800"/>
              <a:buNone/>
              <a:defRPr sz="4800">
                <a:solidFill>
                  <a:srgbClr val="272A35"/>
                </a:solidFill>
              </a:defRPr>
            </a:lvl2pPr>
            <a:lvl3pPr lvl="2" algn="ctr">
              <a:spcBef>
                <a:spcPts val="0"/>
              </a:spcBef>
              <a:spcAft>
                <a:spcPts val="0"/>
              </a:spcAft>
              <a:buClr>
                <a:srgbClr val="272A35"/>
              </a:buClr>
              <a:buSzPts val="4800"/>
              <a:buNone/>
              <a:defRPr sz="4800">
                <a:solidFill>
                  <a:srgbClr val="272A35"/>
                </a:solidFill>
              </a:defRPr>
            </a:lvl3pPr>
            <a:lvl4pPr lvl="3" algn="ctr">
              <a:spcBef>
                <a:spcPts val="0"/>
              </a:spcBef>
              <a:spcAft>
                <a:spcPts val="0"/>
              </a:spcAft>
              <a:buClr>
                <a:srgbClr val="272A35"/>
              </a:buClr>
              <a:buSzPts val="4800"/>
              <a:buNone/>
              <a:defRPr sz="4800">
                <a:solidFill>
                  <a:srgbClr val="272A35"/>
                </a:solidFill>
              </a:defRPr>
            </a:lvl4pPr>
            <a:lvl5pPr lvl="4" algn="ctr">
              <a:spcBef>
                <a:spcPts val="0"/>
              </a:spcBef>
              <a:spcAft>
                <a:spcPts val="0"/>
              </a:spcAft>
              <a:buClr>
                <a:srgbClr val="272A35"/>
              </a:buClr>
              <a:buSzPts val="4800"/>
              <a:buNone/>
              <a:defRPr sz="4800">
                <a:solidFill>
                  <a:srgbClr val="272A35"/>
                </a:solidFill>
              </a:defRPr>
            </a:lvl5pPr>
            <a:lvl6pPr lvl="5" algn="ctr">
              <a:spcBef>
                <a:spcPts val="0"/>
              </a:spcBef>
              <a:spcAft>
                <a:spcPts val="0"/>
              </a:spcAft>
              <a:buClr>
                <a:srgbClr val="272A35"/>
              </a:buClr>
              <a:buSzPts val="4800"/>
              <a:buNone/>
              <a:defRPr sz="4800">
                <a:solidFill>
                  <a:srgbClr val="272A35"/>
                </a:solidFill>
              </a:defRPr>
            </a:lvl6pPr>
            <a:lvl7pPr lvl="6" algn="ctr">
              <a:spcBef>
                <a:spcPts val="0"/>
              </a:spcBef>
              <a:spcAft>
                <a:spcPts val="0"/>
              </a:spcAft>
              <a:buClr>
                <a:srgbClr val="272A35"/>
              </a:buClr>
              <a:buSzPts val="4800"/>
              <a:buNone/>
              <a:defRPr sz="4800">
                <a:solidFill>
                  <a:srgbClr val="272A35"/>
                </a:solidFill>
              </a:defRPr>
            </a:lvl7pPr>
            <a:lvl8pPr lvl="7" algn="ctr">
              <a:spcBef>
                <a:spcPts val="0"/>
              </a:spcBef>
              <a:spcAft>
                <a:spcPts val="0"/>
              </a:spcAft>
              <a:buClr>
                <a:srgbClr val="272A35"/>
              </a:buClr>
              <a:buSzPts val="4800"/>
              <a:buNone/>
              <a:defRPr sz="4800">
                <a:solidFill>
                  <a:srgbClr val="272A35"/>
                </a:solidFill>
              </a:defRPr>
            </a:lvl8pPr>
            <a:lvl9pPr lvl="8" algn="ctr">
              <a:spcBef>
                <a:spcPts val="0"/>
              </a:spcBef>
              <a:spcAft>
                <a:spcPts val="0"/>
              </a:spcAft>
              <a:buClr>
                <a:srgbClr val="272A35"/>
              </a:buClr>
              <a:buSzPts val="4800"/>
              <a:buNone/>
              <a:defRPr sz="4800">
                <a:solidFill>
                  <a:srgbClr val="272A35"/>
                </a:solidFill>
              </a:defRPr>
            </a:lvl9pPr>
          </a:lstStyle>
          <a:p>
            <a:endParaRPr/>
          </a:p>
        </p:txBody>
      </p:sp>
    </p:spTree>
    <p:extLst>
      <p:ext uri="{BB962C8B-B14F-4D97-AF65-F5344CB8AC3E}">
        <p14:creationId xmlns:p14="http://schemas.microsoft.com/office/powerpoint/2010/main" val="3224972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9"/>
        <p:cNvGrpSpPr/>
        <p:nvPr/>
      </p:nvGrpSpPr>
      <p:grpSpPr>
        <a:xfrm>
          <a:off x="0" y="0"/>
          <a:ext cx="0" cy="0"/>
          <a:chOff x="0" y="0"/>
          <a:chExt cx="0" cy="0"/>
        </a:xfrm>
      </p:grpSpPr>
      <p:sp>
        <p:nvSpPr>
          <p:cNvPr id="21" name="Google Shape;21;p3"/>
          <p:cNvSpPr txBox="1">
            <a:spLocks noGrp="1"/>
          </p:cNvSpPr>
          <p:nvPr>
            <p:ph type="ctrTitle"/>
          </p:nvPr>
        </p:nvSpPr>
        <p:spPr>
          <a:xfrm>
            <a:off x="1461450" y="1811950"/>
            <a:ext cx="6221100" cy="1159800"/>
          </a:xfrm>
          <a:prstGeom prst="rect">
            <a:avLst/>
          </a:prstGeom>
        </p:spPr>
        <p:txBody>
          <a:bodyPr spcFirstLastPara="1" wrap="square" lIns="0" tIns="0" rIns="0" bIns="0" anchor="b" anchorCtr="0"/>
          <a:lstStyle>
            <a:lvl1pPr lvl="0" algn="ctr" rtl="0">
              <a:spcBef>
                <a:spcPts val="0"/>
              </a:spcBef>
              <a:spcAft>
                <a:spcPts val="0"/>
              </a:spcAft>
              <a:buClr>
                <a:srgbClr val="272A35"/>
              </a:buClr>
              <a:buSzPts val="3200"/>
              <a:buNone/>
              <a:defRPr sz="3200">
                <a:solidFill>
                  <a:srgbClr val="272A35"/>
                </a:solidFill>
              </a:defRPr>
            </a:lvl1pPr>
            <a:lvl2pPr lvl="1" algn="ctr" rtl="0">
              <a:spcBef>
                <a:spcPts val="0"/>
              </a:spcBef>
              <a:spcAft>
                <a:spcPts val="0"/>
              </a:spcAft>
              <a:buClr>
                <a:srgbClr val="272A35"/>
              </a:buClr>
              <a:buSzPts val="3200"/>
              <a:buNone/>
              <a:defRPr sz="3200">
                <a:solidFill>
                  <a:srgbClr val="272A35"/>
                </a:solidFill>
              </a:defRPr>
            </a:lvl2pPr>
            <a:lvl3pPr lvl="2" algn="ctr" rtl="0">
              <a:spcBef>
                <a:spcPts val="0"/>
              </a:spcBef>
              <a:spcAft>
                <a:spcPts val="0"/>
              </a:spcAft>
              <a:buClr>
                <a:srgbClr val="272A35"/>
              </a:buClr>
              <a:buSzPts val="3200"/>
              <a:buNone/>
              <a:defRPr sz="3200">
                <a:solidFill>
                  <a:srgbClr val="272A35"/>
                </a:solidFill>
              </a:defRPr>
            </a:lvl3pPr>
            <a:lvl4pPr lvl="3" algn="ctr" rtl="0">
              <a:spcBef>
                <a:spcPts val="0"/>
              </a:spcBef>
              <a:spcAft>
                <a:spcPts val="0"/>
              </a:spcAft>
              <a:buClr>
                <a:srgbClr val="272A35"/>
              </a:buClr>
              <a:buSzPts val="3200"/>
              <a:buNone/>
              <a:defRPr sz="3200">
                <a:solidFill>
                  <a:srgbClr val="272A35"/>
                </a:solidFill>
              </a:defRPr>
            </a:lvl4pPr>
            <a:lvl5pPr lvl="4" algn="ctr" rtl="0">
              <a:spcBef>
                <a:spcPts val="0"/>
              </a:spcBef>
              <a:spcAft>
                <a:spcPts val="0"/>
              </a:spcAft>
              <a:buClr>
                <a:srgbClr val="272A35"/>
              </a:buClr>
              <a:buSzPts val="3200"/>
              <a:buNone/>
              <a:defRPr sz="3200">
                <a:solidFill>
                  <a:srgbClr val="272A35"/>
                </a:solidFill>
              </a:defRPr>
            </a:lvl5pPr>
            <a:lvl6pPr lvl="5" algn="ctr" rtl="0">
              <a:spcBef>
                <a:spcPts val="0"/>
              </a:spcBef>
              <a:spcAft>
                <a:spcPts val="0"/>
              </a:spcAft>
              <a:buClr>
                <a:srgbClr val="272A35"/>
              </a:buClr>
              <a:buSzPts val="3200"/>
              <a:buNone/>
              <a:defRPr sz="3200">
                <a:solidFill>
                  <a:srgbClr val="272A35"/>
                </a:solidFill>
              </a:defRPr>
            </a:lvl6pPr>
            <a:lvl7pPr lvl="6" algn="ctr" rtl="0">
              <a:spcBef>
                <a:spcPts val="0"/>
              </a:spcBef>
              <a:spcAft>
                <a:spcPts val="0"/>
              </a:spcAft>
              <a:buClr>
                <a:srgbClr val="272A35"/>
              </a:buClr>
              <a:buSzPts val="3200"/>
              <a:buNone/>
              <a:defRPr sz="3200">
                <a:solidFill>
                  <a:srgbClr val="272A35"/>
                </a:solidFill>
              </a:defRPr>
            </a:lvl7pPr>
            <a:lvl8pPr lvl="7" algn="ctr" rtl="0">
              <a:spcBef>
                <a:spcPts val="0"/>
              </a:spcBef>
              <a:spcAft>
                <a:spcPts val="0"/>
              </a:spcAft>
              <a:buClr>
                <a:srgbClr val="272A35"/>
              </a:buClr>
              <a:buSzPts val="3200"/>
              <a:buNone/>
              <a:defRPr sz="3200">
                <a:solidFill>
                  <a:srgbClr val="272A35"/>
                </a:solidFill>
              </a:defRPr>
            </a:lvl8pPr>
            <a:lvl9pPr lvl="8" algn="ctr" rtl="0">
              <a:spcBef>
                <a:spcPts val="0"/>
              </a:spcBef>
              <a:spcAft>
                <a:spcPts val="0"/>
              </a:spcAft>
              <a:buClr>
                <a:srgbClr val="272A35"/>
              </a:buClr>
              <a:buSzPts val="3200"/>
              <a:buNone/>
              <a:defRPr sz="3200">
                <a:solidFill>
                  <a:srgbClr val="272A35"/>
                </a:solidFill>
              </a:defRPr>
            </a:lvl9pPr>
          </a:lstStyle>
          <a:p>
            <a:endParaRPr/>
          </a:p>
        </p:txBody>
      </p:sp>
      <p:sp>
        <p:nvSpPr>
          <p:cNvPr id="22" name="Google Shape;22;p3"/>
          <p:cNvSpPr txBox="1">
            <a:spLocks noGrp="1"/>
          </p:cNvSpPr>
          <p:nvPr>
            <p:ph type="subTitle" idx="1"/>
          </p:nvPr>
        </p:nvSpPr>
        <p:spPr>
          <a:xfrm>
            <a:off x="1461450" y="3068654"/>
            <a:ext cx="6221100" cy="784800"/>
          </a:xfrm>
          <a:prstGeom prst="rect">
            <a:avLst/>
          </a:prstGeom>
        </p:spPr>
        <p:txBody>
          <a:bodyPr spcFirstLastPara="1" wrap="square" lIns="0" tIns="0" rIns="0" bIns="0" anchor="t" anchorCtr="0"/>
          <a:lstStyle>
            <a:lvl1pPr lvl="0" algn="ctr" rtl="0">
              <a:spcBef>
                <a:spcPts val="0"/>
              </a:spcBef>
              <a:spcAft>
                <a:spcPts val="0"/>
              </a:spcAft>
              <a:buClr>
                <a:srgbClr val="AD0B2D"/>
              </a:buClr>
              <a:buSzPts val="2000"/>
              <a:buNone/>
              <a:defRPr sz="2000">
                <a:solidFill>
                  <a:srgbClr val="AD0B2D"/>
                </a:solidFill>
              </a:defRPr>
            </a:lvl1pPr>
            <a:lvl2pPr lvl="1" algn="ctr" rtl="0">
              <a:spcBef>
                <a:spcPts val="0"/>
              </a:spcBef>
              <a:spcAft>
                <a:spcPts val="0"/>
              </a:spcAft>
              <a:buClr>
                <a:srgbClr val="AD0B2D"/>
              </a:buClr>
              <a:buSzPts val="2000"/>
              <a:buNone/>
              <a:defRPr sz="2000">
                <a:solidFill>
                  <a:srgbClr val="AD0B2D"/>
                </a:solidFill>
              </a:defRPr>
            </a:lvl2pPr>
            <a:lvl3pPr lvl="2" algn="ctr" rtl="0">
              <a:spcBef>
                <a:spcPts val="0"/>
              </a:spcBef>
              <a:spcAft>
                <a:spcPts val="0"/>
              </a:spcAft>
              <a:buClr>
                <a:srgbClr val="AD0B2D"/>
              </a:buClr>
              <a:buSzPts val="2000"/>
              <a:buNone/>
              <a:defRPr sz="2000">
                <a:solidFill>
                  <a:srgbClr val="AD0B2D"/>
                </a:solidFill>
              </a:defRPr>
            </a:lvl3pPr>
            <a:lvl4pPr lvl="3" algn="ctr" rtl="0">
              <a:spcBef>
                <a:spcPts val="0"/>
              </a:spcBef>
              <a:spcAft>
                <a:spcPts val="0"/>
              </a:spcAft>
              <a:buClr>
                <a:srgbClr val="AD0B2D"/>
              </a:buClr>
              <a:buSzPts val="2000"/>
              <a:buNone/>
              <a:defRPr sz="2000">
                <a:solidFill>
                  <a:srgbClr val="AD0B2D"/>
                </a:solidFill>
              </a:defRPr>
            </a:lvl4pPr>
            <a:lvl5pPr lvl="4" algn="ctr" rtl="0">
              <a:spcBef>
                <a:spcPts val="0"/>
              </a:spcBef>
              <a:spcAft>
                <a:spcPts val="0"/>
              </a:spcAft>
              <a:buClr>
                <a:srgbClr val="AD0B2D"/>
              </a:buClr>
              <a:buSzPts val="2000"/>
              <a:buNone/>
              <a:defRPr sz="2000">
                <a:solidFill>
                  <a:srgbClr val="AD0B2D"/>
                </a:solidFill>
              </a:defRPr>
            </a:lvl5pPr>
            <a:lvl6pPr lvl="5" algn="ctr" rtl="0">
              <a:spcBef>
                <a:spcPts val="0"/>
              </a:spcBef>
              <a:spcAft>
                <a:spcPts val="0"/>
              </a:spcAft>
              <a:buClr>
                <a:srgbClr val="AD0B2D"/>
              </a:buClr>
              <a:buSzPts val="2000"/>
              <a:buNone/>
              <a:defRPr sz="2000">
                <a:solidFill>
                  <a:srgbClr val="AD0B2D"/>
                </a:solidFill>
              </a:defRPr>
            </a:lvl6pPr>
            <a:lvl7pPr lvl="6" algn="ctr" rtl="0">
              <a:spcBef>
                <a:spcPts val="0"/>
              </a:spcBef>
              <a:spcAft>
                <a:spcPts val="0"/>
              </a:spcAft>
              <a:buClr>
                <a:srgbClr val="AD0B2D"/>
              </a:buClr>
              <a:buSzPts val="2000"/>
              <a:buNone/>
              <a:defRPr sz="2000">
                <a:solidFill>
                  <a:srgbClr val="AD0B2D"/>
                </a:solidFill>
              </a:defRPr>
            </a:lvl7pPr>
            <a:lvl8pPr lvl="7" algn="ctr" rtl="0">
              <a:spcBef>
                <a:spcPts val="0"/>
              </a:spcBef>
              <a:spcAft>
                <a:spcPts val="0"/>
              </a:spcAft>
              <a:buClr>
                <a:srgbClr val="AD0B2D"/>
              </a:buClr>
              <a:buSzPts val="2000"/>
              <a:buNone/>
              <a:defRPr sz="2000">
                <a:solidFill>
                  <a:srgbClr val="AD0B2D"/>
                </a:solidFill>
              </a:defRPr>
            </a:lvl8pPr>
            <a:lvl9pPr lvl="8" algn="ctr" rtl="0">
              <a:spcBef>
                <a:spcPts val="0"/>
              </a:spcBef>
              <a:spcAft>
                <a:spcPts val="0"/>
              </a:spcAft>
              <a:buClr>
                <a:srgbClr val="AD0B2D"/>
              </a:buClr>
              <a:buSzPts val="2000"/>
              <a:buNone/>
              <a:defRPr sz="2000">
                <a:solidFill>
                  <a:srgbClr val="AD0B2D"/>
                </a:solidFill>
              </a:defRPr>
            </a:lvl9pPr>
          </a:lstStyle>
          <a:p>
            <a:endParaRPr/>
          </a:p>
        </p:txBody>
      </p:sp>
    </p:spTree>
    <p:extLst>
      <p:ext uri="{BB962C8B-B14F-4D97-AF65-F5344CB8AC3E}">
        <p14:creationId xmlns:p14="http://schemas.microsoft.com/office/powerpoint/2010/main" val="89238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6854203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sp>
        <p:nvSpPr>
          <p:cNvPr id="40" name="Google Shape;40;p5"/>
          <p:cNvSpPr txBox="1">
            <a:spLocks noGrp="1"/>
          </p:cNvSpPr>
          <p:nvPr>
            <p:ph type="title"/>
          </p:nvPr>
        </p:nvSpPr>
        <p:spPr>
          <a:xfrm>
            <a:off x="2096700" y="669775"/>
            <a:ext cx="6687600" cy="393600"/>
          </a:xfrm>
          <a:prstGeom prst="rect">
            <a:avLst/>
          </a:prstGeom>
        </p:spPr>
        <p:txBody>
          <a:bodyPr spcFirstLastPara="1" wrap="square" lIns="0" tIns="0" rIns="0" bIns="0" anchor="b"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1" name="Google Shape;41;p5"/>
          <p:cNvSpPr txBox="1">
            <a:spLocks noGrp="1"/>
          </p:cNvSpPr>
          <p:nvPr>
            <p:ph type="body" idx="1"/>
          </p:nvPr>
        </p:nvSpPr>
        <p:spPr>
          <a:xfrm>
            <a:off x="2096700" y="1173950"/>
            <a:ext cx="6687600" cy="3249900"/>
          </a:xfrm>
          <a:prstGeom prst="rect">
            <a:avLst/>
          </a:prstGeom>
        </p:spPr>
        <p:txBody>
          <a:bodyPr spcFirstLastPara="1" wrap="square" lIns="0" tIns="0" rIns="0" bIns="0" anchor="t" anchorCtr="0"/>
          <a:lstStyle>
            <a:lvl1pPr marL="457200" lvl="0" indent="-393700">
              <a:spcBef>
                <a:spcPts val="600"/>
              </a:spcBef>
              <a:spcAft>
                <a:spcPts val="0"/>
              </a:spcAft>
              <a:buSzPts val="2600"/>
              <a:buChar char="◈"/>
              <a:defRPr/>
            </a:lvl1pPr>
            <a:lvl2pPr marL="914400" lvl="1" indent="-393700">
              <a:spcBef>
                <a:spcPts val="0"/>
              </a:spcBef>
              <a:spcAft>
                <a:spcPts val="0"/>
              </a:spcAft>
              <a:buSzPts val="2600"/>
              <a:buChar char="⬩"/>
              <a:defRPr/>
            </a:lvl2pPr>
            <a:lvl3pPr marL="1371600" lvl="2" indent="-393700">
              <a:spcBef>
                <a:spcPts val="0"/>
              </a:spcBef>
              <a:spcAft>
                <a:spcPts val="0"/>
              </a:spcAft>
              <a:buSzPts val="2600"/>
              <a:buChar char="⬩"/>
              <a:defRPr/>
            </a:lvl3pPr>
            <a:lvl4pPr marL="1828800" lvl="3" indent="-393700">
              <a:spcBef>
                <a:spcPts val="0"/>
              </a:spcBef>
              <a:spcAft>
                <a:spcPts val="0"/>
              </a:spcAft>
              <a:buSzPts val="2600"/>
              <a:buChar char="⬩"/>
              <a:defRPr/>
            </a:lvl4pPr>
            <a:lvl5pPr marL="2286000" lvl="4" indent="-393700">
              <a:spcBef>
                <a:spcPts val="0"/>
              </a:spcBef>
              <a:spcAft>
                <a:spcPts val="0"/>
              </a:spcAft>
              <a:buSzPts val="2600"/>
              <a:buChar char="⬩"/>
              <a:defRPr/>
            </a:lvl5pPr>
            <a:lvl6pPr marL="2743200" lvl="5" indent="-393700">
              <a:spcBef>
                <a:spcPts val="0"/>
              </a:spcBef>
              <a:spcAft>
                <a:spcPts val="0"/>
              </a:spcAft>
              <a:buSzPts val="2600"/>
              <a:buChar char="⬩"/>
              <a:defRPr/>
            </a:lvl6pPr>
            <a:lvl7pPr marL="3200400" lvl="6" indent="-393700">
              <a:spcBef>
                <a:spcPts val="0"/>
              </a:spcBef>
              <a:spcAft>
                <a:spcPts val="0"/>
              </a:spcAft>
              <a:buSzPts val="2600"/>
              <a:buChar char="⬩"/>
              <a:defRPr/>
            </a:lvl7pPr>
            <a:lvl8pPr marL="3657600" lvl="7" indent="-393700">
              <a:spcBef>
                <a:spcPts val="0"/>
              </a:spcBef>
              <a:spcAft>
                <a:spcPts val="0"/>
              </a:spcAft>
              <a:buSzPts val="2600"/>
              <a:buChar char="⬩"/>
              <a:defRPr/>
            </a:lvl8pPr>
            <a:lvl9pPr marL="4114800" lvl="8" indent="-393700">
              <a:spcBef>
                <a:spcPts val="0"/>
              </a:spcBef>
              <a:spcAft>
                <a:spcPts val="0"/>
              </a:spcAft>
              <a:buSzPts val="2600"/>
              <a:buChar char="⬩"/>
              <a:defRPr/>
            </a:lvl9pPr>
          </a:lstStyle>
          <a:p>
            <a:endParaRPr/>
          </a:p>
        </p:txBody>
      </p:sp>
      <p:sp>
        <p:nvSpPr>
          <p:cNvPr id="42" name="Google Shape;42;p5"/>
          <p:cNvSpPr txBox="1">
            <a:spLocks noGrp="1"/>
          </p:cNvSpPr>
          <p:nvPr>
            <p:ph type="sldNum" idx="12"/>
          </p:nvPr>
        </p:nvSpPr>
        <p:spPr>
          <a:xfrm>
            <a:off x="359692" y="1023975"/>
            <a:ext cx="10176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9732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940834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5BB1C6-BF8F-4481-8AB2-603A1C8A906A}" type="datetimeFigureOut">
              <a:rPr lang="en-US" smtClean="0"/>
              <a:t>9/10/2020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5345396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9/10/2020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81198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9/10/2020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415030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9/10/2020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70388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9/10/2020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112362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12EF78E3-FDA3-4D28-AAA2-0B81F349A39D}" type="datetimeFigureOut">
              <a:rPr lang="en-US" smtClean="0"/>
              <a:t>9/10/2020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3065392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0">
          <a:fgClr>
            <a:schemeClr val="bg1">
              <a:lumMod val="75000"/>
            </a:schemeClr>
          </a:fgClr>
          <a:bgClr>
            <a:schemeClr val="bg1"/>
          </a:bgClr>
        </a:pattFill>
        <a:effectLst/>
      </p:bgPr>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C35BB1C6-BF8F-4481-8AB2-603A1C8A906A}" type="datetimeFigureOut">
              <a:rPr lang="en-US" smtClean="0"/>
              <a:t>9/10/2020</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959381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10" r:id="rId19"/>
    <p:sldLayoutId id="2147483711" r:id="rId20"/>
  </p:sldLayoutIdLst>
  <p:transition>
    <p:fade thruBlk="1"/>
  </p:transition>
  <p:hf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hyperlink" Target="mailto:darius@chatlegal.com.au"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a:spLocks noGrp="1"/>
          </p:cNvSpPr>
          <p:nvPr>
            <p:ph type="ctrTitle"/>
          </p:nvPr>
        </p:nvSpPr>
        <p:spPr>
          <a:xfrm>
            <a:off x="1557275" y="1341650"/>
            <a:ext cx="6029400" cy="187303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AU" dirty="0"/>
              <a:t>Estate Planning</a:t>
            </a:r>
            <a:endParaRPr dirty="0"/>
          </a:p>
        </p:txBody>
      </p:sp>
      <p:sp>
        <p:nvSpPr>
          <p:cNvPr id="8" name="Google Shape;131;p14">
            <a:extLst>
              <a:ext uri="{FF2B5EF4-FFF2-40B4-BE49-F238E27FC236}">
                <a16:creationId xmlns:a16="http://schemas.microsoft.com/office/drawing/2014/main" id="{6E656413-108B-44AF-8CE6-60A0C9DF733C}"/>
              </a:ext>
            </a:extLst>
          </p:cNvPr>
          <p:cNvSpPr txBox="1">
            <a:spLocks/>
          </p:cNvSpPr>
          <p:nvPr/>
        </p:nvSpPr>
        <p:spPr>
          <a:xfrm>
            <a:off x="1819276" y="3237851"/>
            <a:ext cx="3467100" cy="581023"/>
          </a:xfrm>
          <a:prstGeom prst="rect">
            <a:avLst/>
          </a:prstGeom>
          <a:effectLst/>
        </p:spPr>
        <p:txBody>
          <a:bodyPr spcFirstLastPara="1" vert="horz" wrap="square" lIns="0" tIns="0" rIns="0" bIns="0" rtlCol="0" anchor="ctr" anchorCtr="0">
            <a:noAutofit/>
          </a:bodyPr>
          <a:lstStyle>
            <a:lvl1pPr lvl="0" algn="ctr" defTabSz="342900" rtl="0" eaLnBrk="1" latinLnBrk="0" hangingPunct="1">
              <a:spcBef>
                <a:spcPts val="0"/>
              </a:spcBef>
              <a:spcAft>
                <a:spcPts val="0"/>
              </a:spcAft>
              <a:buClr>
                <a:srgbClr val="272A35"/>
              </a:buClr>
              <a:buSzPts val="4800"/>
              <a:buNone/>
              <a:defRPr sz="4800" kern="1200" cap="none">
                <a:ln w="3175" cmpd="sng">
                  <a:noFill/>
                </a:ln>
                <a:solidFill>
                  <a:srgbClr val="272A35"/>
                </a:solidFill>
                <a:effectLst/>
                <a:latin typeface="+mj-lt"/>
                <a:ea typeface="+mj-ea"/>
                <a:cs typeface="+mj-cs"/>
              </a:defRPr>
            </a:lvl1pPr>
            <a:lvl2pPr lvl="1" algn="ctr" eaLnBrk="1" hangingPunct="1">
              <a:spcBef>
                <a:spcPts val="0"/>
              </a:spcBef>
              <a:spcAft>
                <a:spcPts val="0"/>
              </a:spcAft>
              <a:buClr>
                <a:srgbClr val="272A35"/>
              </a:buClr>
              <a:buSzPts val="4800"/>
              <a:buNone/>
              <a:defRPr sz="4800">
                <a:solidFill>
                  <a:srgbClr val="272A35"/>
                </a:solidFill>
              </a:defRPr>
            </a:lvl2pPr>
            <a:lvl3pPr lvl="2" algn="ctr" eaLnBrk="1" hangingPunct="1">
              <a:spcBef>
                <a:spcPts val="0"/>
              </a:spcBef>
              <a:spcAft>
                <a:spcPts val="0"/>
              </a:spcAft>
              <a:buClr>
                <a:srgbClr val="272A35"/>
              </a:buClr>
              <a:buSzPts val="4800"/>
              <a:buNone/>
              <a:defRPr sz="4800">
                <a:solidFill>
                  <a:srgbClr val="272A35"/>
                </a:solidFill>
              </a:defRPr>
            </a:lvl3pPr>
            <a:lvl4pPr lvl="3" algn="ctr" eaLnBrk="1" hangingPunct="1">
              <a:spcBef>
                <a:spcPts val="0"/>
              </a:spcBef>
              <a:spcAft>
                <a:spcPts val="0"/>
              </a:spcAft>
              <a:buClr>
                <a:srgbClr val="272A35"/>
              </a:buClr>
              <a:buSzPts val="4800"/>
              <a:buNone/>
              <a:defRPr sz="4800">
                <a:solidFill>
                  <a:srgbClr val="272A35"/>
                </a:solidFill>
              </a:defRPr>
            </a:lvl4pPr>
            <a:lvl5pPr lvl="4" algn="ctr" eaLnBrk="1" hangingPunct="1">
              <a:spcBef>
                <a:spcPts val="0"/>
              </a:spcBef>
              <a:spcAft>
                <a:spcPts val="0"/>
              </a:spcAft>
              <a:buClr>
                <a:srgbClr val="272A35"/>
              </a:buClr>
              <a:buSzPts val="4800"/>
              <a:buNone/>
              <a:defRPr sz="4800">
                <a:solidFill>
                  <a:srgbClr val="272A35"/>
                </a:solidFill>
              </a:defRPr>
            </a:lvl5pPr>
            <a:lvl6pPr lvl="5" algn="ctr" eaLnBrk="1" hangingPunct="1">
              <a:spcBef>
                <a:spcPts val="0"/>
              </a:spcBef>
              <a:spcAft>
                <a:spcPts val="0"/>
              </a:spcAft>
              <a:buClr>
                <a:srgbClr val="272A35"/>
              </a:buClr>
              <a:buSzPts val="4800"/>
              <a:buNone/>
              <a:defRPr sz="4800">
                <a:solidFill>
                  <a:srgbClr val="272A35"/>
                </a:solidFill>
              </a:defRPr>
            </a:lvl6pPr>
            <a:lvl7pPr lvl="6" algn="ctr" eaLnBrk="1" hangingPunct="1">
              <a:spcBef>
                <a:spcPts val="0"/>
              </a:spcBef>
              <a:spcAft>
                <a:spcPts val="0"/>
              </a:spcAft>
              <a:buClr>
                <a:srgbClr val="272A35"/>
              </a:buClr>
              <a:buSzPts val="4800"/>
              <a:buNone/>
              <a:defRPr sz="4800">
                <a:solidFill>
                  <a:srgbClr val="272A35"/>
                </a:solidFill>
              </a:defRPr>
            </a:lvl7pPr>
            <a:lvl8pPr lvl="7" algn="ctr" eaLnBrk="1" hangingPunct="1">
              <a:spcBef>
                <a:spcPts val="0"/>
              </a:spcBef>
              <a:spcAft>
                <a:spcPts val="0"/>
              </a:spcAft>
              <a:buClr>
                <a:srgbClr val="272A35"/>
              </a:buClr>
              <a:buSzPts val="4800"/>
              <a:buNone/>
              <a:defRPr sz="4800">
                <a:solidFill>
                  <a:srgbClr val="272A35"/>
                </a:solidFill>
              </a:defRPr>
            </a:lvl8pPr>
            <a:lvl9pPr lvl="8" algn="ctr" eaLnBrk="1" hangingPunct="1">
              <a:spcBef>
                <a:spcPts val="0"/>
              </a:spcBef>
              <a:spcAft>
                <a:spcPts val="0"/>
              </a:spcAft>
              <a:buClr>
                <a:srgbClr val="272A35"/>
              </a:buClr>
              <a:buSzPts val="4800"/>
              <a:buNone/>
              <a:defRPr sz="4800">
                <a:solidFill>
                  <a:srgbClr val="272A35"/>
                </a:solidFill>
              </a:defRPr>
            </a:lvl9pPr>
          </a:lstStyle>
          <a:p>
            <a:pPr algn="l"/>
            <a:endParaRPr lang="en-AU" sz="2000" dirty="0"/>
          </a:p>
        </p:txBody>
      </p:sp>
      <p:pic>
        <p:nvPicPr>
          <p:cNvPr id="9" name="Picture 8">
            <a:extLst>
              <a:ext uri="{FF2B5EF4-FFF2-40B4-BE49-F238E27FC236}">
                <a16:creationId xmlns:a16="http://schemas.microsoft.com/office/drawing/2014/main" id="{86B66F63-74CD-45FD-B3F9-7AB700EB42FE}"/>
              </a:ext>
            </a:extLst>
          </p:cNvPr>
          <p:cNvPicPr/>
          <p:nvPr/>
        </p:nvPicPr>
        <p:blipFill>
          <a:blip r:embed="rId3"/>
          <a:stretch>
            <a:fillRect/>
          </a:stretch>
        </p:blipFill>
        <p:spPr>
          <a:xfrm>
            <a:off x="6743701" y="538734"/>
            <a:ext cx="1777711" cy="8524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ln w="3175" cmpd="sng">
                  <a:solidFill>
                    <a:srgbClr val="E2D7D0"/>
                  </a:solidFill>
                </a:ln>
              </a:rPr>
              <a:t>Your objectives</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63500" lvl="0" indent="0" algn="l" rtl="0">
              <a:spcBef>
                <a:spcPts val="600"/>
              </a:spcBef>
              <a:spcAft>
                <a:spcPts val="0"/>
              </a:spcAft>
              <a:buSzPts val="2600"/>
              <a:buNone/>
            </a:pPr>
            <a:r>
              <a:rPr lang="en-AU" dirty="0"/>
              <a:t>In your own words</a:t>
            </a:r>
          </a:p>
          <a:p>
            <a:pPr marL="457200" lvl="0" indent="-393700" algn="l" rtl="0">
              <a:spcBef>
                <a:spcPts val="600"/>
              </a:spcBef>
              <a:spcAft>
                <a:spcPts val="0"/>
              </a:spcAft>
              <a:buSzPts val="2600"/>
              <a:buChar char="◈"/>
            </a:pPr>
            <a:r>
              <a:rPr lang="en-AU" dirty="0"/>
              <a:t>Who do you want to benefit from your assets</a:t>
            </a:r>
          </a:p>
          <a:p>
            <a:pPr lvl="0"/>
            <a:r>
              <a:rPr lang="en-US" dirty="0"/>
              <a:t>Who do you want to be in charge of those assets (relevant if benefiting persons are minors)</a:t>
            </a:r>
          </a:p>
          <a:p>
            <a:pPr lvl="0"/>
            <a:r>
              <a:rPr lang="en-US" dirty="0"/>
              <a:t>(If applicable) Who do you want to look after any minor children</a:t>
            </a:r>
          </a:p>
          <a:p>
            <a:pPr lvl="0"/>
            <a:endParaRPr lang="en-US" dirty="0"/>
          </a:p>
          <a:p>
            <a:pPr lvl="0"/>
            <a:r>
              <a:rPr lang="en-US" dirty="0"/>
              <a:t>Are there particular people you do not want benefiting from your assets?</a:t>
            </a:r>
            <a:endParaRPr dirty="0"/>
          </a:p>
          <a:p>
            <a:pPr marL="0" lvl="0" indent="0" algn="l" rtl="0">
              <a:spcBef>
                <a:spcPts val="1000"/>
              </a:spcBef>
              <a:spcAft>
                <a:spcPts val="1000"/>
              </a:spcAft>
              <a:buNone/>
            </a:pPr>
            <a:r>
              <a:rPr lang="en-AU" dirty="0"/>
              <a:t>Consider different alternatives, scenarios and backups.</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32965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8"/>
          <p:cNvSpPr txBox="1">
            <a:spLocks noGrp="1"/>
          </p:cNvSpPr>
          <p:nvPr>
            <p:ph type="ctrTitle"/>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AU" dirty="0"/>
              <a:t>How can we achieve your objectives</a:t>
            </a:r>
            <a:endParaRPr dirty="0"/>
          </a:p>
        </p:txBody>
      </p:sp>
      <p:sp>
        <p:nvSpPr>
          <p:cNvPr id="160" name="Google Shape;160;p18"/>
          <p:cNvSpPr txBox="1"/>
          <p:nvPr/>
        </p:nvSpPr>
        <p:spPr>
          <a:xfrm>
            <a:off x="4067100" y="0"/>
            <a:ext cx="1009800" cy="159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800" b="1">
                <a:solidFill>
                  <a:srgbClr val="FFFFFF"/>
                </a:solidFill>
                <a:latin typeface="Tinos"/>
                <a:ea typeface="Tinos"/>
                <a:cs typeface="Tinos"/>
                <a:sym typeface="Tinos"/>
              </a:rPr>
              <a:t>1</a:t>
            </a:r>
            <a:endParaRPr sz="4800">
              <a:solidFill>
                <a:srgbClr val="FFFFFF"/>
              </a:solidFill>
            </a:endParaRPr>
          </a:p>
        </p:txBody>
      </p:sp>
    </p:spTree>
    <p:extLst>
      <p:ext uri="{BB962C8B-B14F-4D97-AF65-F5344CB8AC3E}">
        <p14:creationId xmlns:p14="http://schemas.microsoft.com/office/powerpoint/2010/main" val="195645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ln w="3175" cmpd="sng">
                  <a:solidFill>
                    <a:srgbClr val="E2D7D0"/>
                  </a:solidFill>
                </a:ln>
              </a:rPr>
              <a:t>Passing assets</a:t>
            </a:r>
            <a:endParaRPr dirty="0">
              <a:ln w="3175" cmpd="sng">
                <a:solidFill>
                  <a:srgbClr val="E2D7D0"/>
                </a:solidFill>
              </a:ln>
            </a:endParaRPr>
          </a:p>
        </p:txBody>
      </p:sp>
      <p:sp>
        <p:nvSpPr>
          <p:cNvPr id="166" name="Google Shape;166;p19"/>
          <p:cNvSpPr txBox="1">
            <a:spLocks noGrp="1"/>
          </p:cNvSpPr>
          <p:nvPr>
            <p:ph type="body" idx="1"/>
          </p:nvPr>
        </p:nvSpPr>
        <p:spPr>
          <a:xfrm>
            <a:off x="654340" y="1019403"/>
            <a:ext cx="7946301" cy="3249900"/>
          </a:xfrm>
          <a:prstGeom prst="rect">
            <a:avLst/>
          </a:prstGeom>
        </p:spPr>
        <p:txBody>
          <a:bodyPr spcFirstLastPara="1" wrap="square" lIns="0" tIns="0" rIns="0" bIns="0" anchor="t" anchorCtr="0">
            <a:noAutofit/>
          </a:bodyPr>
          <a:lstStyle/>
          <a:p>
            <a:pPr marL="63500" lvl="0" indent="0">
              <a:buNone/>
            </a:pPr>
            <a:r>
              <a:rPr lang="en-US" dirty="0"/>
              <a:t>There are various factors that can impact how assets can pass</a:t>
            </a:r>
          </a:p>
          <a:p>
            <a:pPr lvl="0"/>
            <a:r>
              <a:rPr lang="en-US" dirty="0"/>
              <a:t>Who owns the asset: you personally, your superannuation, you jointly with another, a company, a trust, a partnership (through one of the other methods)</a:t>
            </a:r>
          </a:p>
          <a:p>
            <a:pPr lvl="0"/>
            <a:r>
              <a:rPr lang="en-US" dirty="0"/>
              <a:t>How does the asset pass: transferring the asset directly into the name of the intended beneficiary or giving control over the asset to the intended beneficiary</a:t>
            </a:r>
          </a:p>
          <a:p>
            <a:pPr lvl="0"/>
            <a:r>
              <a:rPr lang="en-US" dirty="0"/>
              <a:t>Are there other factors that can impact the above: the potential for your Will to be challenged or the need to be rigid in how you pass the asset (e.g. the succession of a business)</a:t>
            </a:r>
          </a:p>
          <a:p>
            <a:pPr marL="63500" lvl="0" indent="0">
              <a:buNone/>
            </a:pPr>
            <a:r>
              <a:rPr lang="en-US" dirty="0"/>
              <a:t>It is important to appreciate that having assets held in different manners – such as jointly with other people, through trusts and through companies – will impact what needs to be done.  A Will </a:t>
            </a:r>
            <a:r>
              <a:rPr lang="en-US" i="1" dirty="0"/>
              <a:t>might</a:t>
            </a:r>
            <a:r>
              <a:rPr lang="en-US" dirty="0"/>
              <a:t> not be enough!</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3448438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
        <p:nvSpPr>
          <p:cNvPr id="7" name="Google Shape;193;p21">
            <a:extLst>
              <a:ext uri="{FF2B5EF4-FFF2-40B4-BE49-F238E27FC236}">
                <a16:creationId xmlns:a16="http://schemas.microsoft.com/office/drawing/2014/main" id="{5C6DA6DA-184D-4A0B-8AC2-84DB4D119F8C}"/>
              </a:ext>
            </a:extLst>
          </p:cNvPr>
          <p:cNvSpPr txBox="1">
            <a:spLocks/>
          </p:cNvSpPr>
          <p:nvPr/>
        </p:nvSpPr>
        <p:spPr>
          <a:xfrm>
            <a:off x="675409" y="669775"/>
            <a:ext cx="8108891" cy="393600"/>
          </a:xfrm>
          <a:prstGeom prst="rect">
            <a:avLst/>
          </a:prstGeom>
          <a:effectLst/>
        </p:spPr>
        <p:txBody>
          <a:bodyPr spcFirstLastPara="1" vert="horz" wrap="square" lIns="0" tIns="0" rIns="0" bIns="0" rtlCol="0" anchor="b" anchorCtr="0">
            <a:no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GB" dirty="0"/>
              <a:t>Summary table</a:t>
            </a:r>
          </a:p>
        </p:txBody>
      </p:sp>
      <p:graphicFrame>
        <p:nvGraphicFramePr>
          <p:cNvPr id="23" name="Google Shape;243;p26">
            <a:extLst>
              <a:ext uri="{FF2B5EF4-FFF2-40B4-BE49-F238E27FC236}">
                <a16:creationId xmlns:a16="http://schemas.microsoft.com/office/drawing/2014/main" id="{A119ACC7-BCFD-4E3D-B429-DD675C6396D1}"/>
              </a:ext>
            </a:extLst>
          </p:cNvPr>
          <p:cNvGraphicFramePr/>
          <p:nvPr>
            <p:extLst>
              <p:ext uri="{D42A27DB-BD31-4B8C-83A1-F6EECF244321}">
                <p14:modId xmlns:p14="http://schemas.microsoft.com/office/powerpoint/2010/main" val="2120277069"/>
              </p:ext>
            </p:extLst>
          </p:nvPr>
        </p:nvGraphicFramePr>
        <p:xfrm>
          <a:off x="780175" y="1153391"/>
          <a:ext cx="7709484" cy="3308653"/>
        </p:xfrm>
        <a:graphic>
          <a:graphicData uri="http://schemas.openxmlformats.org/drawingml/2006/table">
            <a:tbl>
              <a:tblPr>
                <a:noFill/>
                <a:tableStyleId>{B78E0306-F797-40F2-A60D-C82D4738DFAC}</a:tableStyleId>
              </a:tblPr>
              <a:tblGrid>
                <a:gridCol w="1927371">
                  <a:extLst>
                    <a:ext uri="{9D8B030D-6E8A-4147-A177-3AD203B41FA5}">
                      <a16:colId xmlns:a16="http://schemas.microsoft.com/office/drawing/2014/main" val="20000"/>
                    </a:ext>
                  </a:extLst>
                </a:gridCol>
                <a:gridCol w="1927371">
                  <a:extLst>
                    <a:ext uri="{9D8B030D-6E8A-4147-A177-3AD203B41FA5}">
                      <a16:colId xmlns:a16="http://schemas.microsoft.com/office/drawing/2014/main" val="20001"/>
                    </a:ext>
                  </a:extLst>
                </a:gridCol>
                <a:gridCol w="1927371">
                  <a:extLst>
                    <a:ext uri="{9D8B030D-6E8A-4147-A177-3AD203B41FA5}">
                      <a16:colId xmlns:a16="http://schemas.microsoft.com/office/drawing/2014/main" val="20002"/>
                    </a:ext>
                  </a:extLst>
                </a:gridCol>
                <a:gridCol w="1927371">
                  <a:extLst>
                    <a:ext uri="{9D8B030D-6E8A-4147-A177-3AD203B41FA5}">
                      <a16:colId xmlns:a16="http://schemas.microsoft.com/office/drawing/2014/main" val="20003"/>
                    </a:ext>
                  </a:extLst>
                </a:gridCol>
              </a:tblGrid>
              <a:tr h="474073">
                <a:tc>
                  <a:txBody>
                    <a:bodyPr/>
                    <a:lstStyle/>
                    <a:p>
                      <a:pPr marL="0" lvl="0" indent="0" algn="l" rtl="0">
                        <a:spcBef>
                          <a:spcPts val="0"/>
                        </a:spcBef>
                        <a:spcAft>
                          <a:spcPts val="0"/>
                        </a:spcAft>
                        <a:buNone/>
                      </a:pPr>
                      <a:r>
                        <a:rPr lang="en-AU" sz="1100" b="1" dirty="0">
                          <a:solidFill>
                            <a:srgbClr val="272A35"/>
                          </a:solidFill>
                          <a:latin typeface="+mj-lt"/>
                          <a:ea typeface="Tinos"/>
                          <a:cs typeface="Tinos"/>
                          <a:sym typeface="Tinos"/>
                        </a:rPr>
                        <a:t>Ownership</a:t>
                      </a:r>
                      <a:endParaRPr sz="1100" b="1"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1" dirty="0">
                          <a:solidFill>
                            <a:srgbClr val="272A35"/>
                          </a:solidFill>
                          <a:latin typeface="+mj-lt"/>
                          <a:ea typeface="Tinos"/>
                          <a:cs typeface="Tinos"/>
                          <a:sym typeface="Tinos"/>
                        </a:rPr>
                        <a:t>What governs</a:t>
                      </a:r>
                      <a:endParaRPr sz="1100" b="1"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1" dirty="0">
                          <a:solidFill>
                            <a:srgbClr val="272A35"/>
                          </a:solidFill>
                          <a:latin typeface="+mj-lt"/>
                          <a:ea typeface="Tinos"/>
                          <a:cs typeface="Tinos"/>
                          <a:sym typeface="Tinos"/>
                        </a:rPr>
                        <a:t>What to look for</a:t>
                      </a:r>
                      <a:endParaRPr sz="1100" b="1"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1" dirty="0">
                          <a:solidFill>
                            <a:srgbClr val="272A35"/>
                          </a:solidFill>
                          <a:latin typeface="+mj-lt"/>
                          <a:ea typeface="Tinos"/>
                          <a:cs typeface="Tinos"/>
                          <a:sym typeface="Tinos"/>
                        </a:rPr>
                        <a:t>How to pass asset</a:t>
                      </a:r>
                      <a:endParaRPr sz="1100" b="1"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0"/>
                  </a:ext>
                </a:extLst>
              </a:tr>
              <a:tr h="259649">
                <a:tc>
                  <a:txBody>
                    <a:bodyPr/>
                    <a:lstStyle/>
                    <a:p>
                      <a:pPr marL="0" lvl="0" indent="0" algn="l" rtl="0">
                        <a:spcBef>
                          <a:spcPts val="0"/>
                        </a:spcBef>
                        <a:spcAft>
                          <a:spcPts val="0"/>
                        </a:spcAft>
                        <a:buNone/>
                      </a:pPr>
                      <a:r>
                        <a:rPr lang="en-AU" sz="1100" b="0" dirty="0">
                          <a:solidFill>
                            <a:srgbClr val="272A35"/>
                          </a:solidFill>
                          <a:latin typeface="+mj-lt"/>
                          <a:ea typeface="Tinos"/>
                          <a:cs typeface="Tinos"/>
                          <a:sym typeface="Tinos"/>
                        </a:rPr>
                        <a:t>Personal</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Will</a:t>
                      </a:r>
                    </a:p>
                    <a:p>
                      <a:pPr marL="0" lvl="0" indent="0" algn="ctr" rtl="0">
                        <a:spcBef>
                          <a:spcPts val="0"/>
                        </a:spcBef>
                        <a:spcAft>
                          <a:spcPts val="0"/>
                        </a:spcAft>
                        <a:buNone/>
                      </a:pPr>
                      <a:r>
                        <a:rPr lang="en-AU" sz="1100" b="0" dirty="0">
                          <a:solidFill>
                            <a:srgbClr val="272A35"/>
                          </a:solidFill>
                          <a:latin typeface="+mj-lt"/>
                          <a:ea typeface="Tinos"/>
                          <a:cs typeface="Tinos"/>
                          <a:sym typeface="Tinos"/>
                        </a:rPr>
                        <a:t>If no Will – the law</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N/A</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Direct or control</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1"/>
                  </a:ext>
                </a:extLst>
              </a:tr>
              <a:tr h="398477">
                <a:tc>
                  <a:txBody>
                    <a:bodyPr/>
                    <a:lstStyle/>
                    <a:p>
                      <a:pPr marL="0" lvl="0" indent="0" algn="l" rtl="0">
                        <a:spcBef>
                          <a:spcPts val="0"/>
                        </a:spcBef>
                        <a:spcAft>
                          <a:spcPts val="0"/>
                        </a:spcAft>
                        <a:buNone/>
                      </a:pPr>
                      <a:r>
                        <a:rPr lang="en-AU" sz="1100" b="0" dirty="0">
                          <a:solidFill>
                            <a:srgbClr val="272A35"/>
                          </a:solidFill>
                          <a:latin typeface="+mj-lt"/>
                          <a:ea typeface="Tinos"/>
                          <a:cs typeface="Tinos"/>
                          <a:sym typeface="Tinos"/>
                        </a:rPr>
                        <a:t>Superannuation</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Superannuation document and beneficiary nominations</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Has a ‘beneficiary nomination’ been made and is it binding?</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Direct, and if ‘SMSF’ – control</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2"/>
                  </a:ext>
                </a:extLst>
              </a:tr>
              <a:tr h="398067">
                <a:tc>
                  <a:txBody>
                    <a:bodyPr/>
                    <a:lstStyle/>
                    <a:p>
                      <a:pPr marL="0" lvl="0" indent="0" algn="l" rtl="0">
                        <a:spcBef>
                          <a:spcPts val="0"/>
                        </a:spcBef>
                        <a:spcAft>
                          <a:spcPts val="0"/>
                        </a:spcAft>
                        <a:buNone/>
                      </a:pPr>
                      <a:r>
                        <a:rPr lang="en-AU" sz="1100" b="0" dirty="0">
                          <a:solidFill>
                            <a:srgbClr val="272A35"/>
                          </a:solidFill>
                          <a:latin typeface="+mj-lt"/>
                          <a:ea typeface="Tinos"/>
                          <a:cs typeface="Tinos"/>
                          <a:sym typeface="Tinos"/>
                        </a:rPr>
                        <a:t>Jointly</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Either the law, or how the joint interest is owned</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Joint tenants or tenants in common</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Depends on how owned</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extLst>
                  <a:ext uri="{0D108BD9-81ED-4DB2-BD59-A6C34878D82A}">
                    <a16:rowId xmlns:a16="http://schemas.microsoft.com/office/drawing/2014/main" val="10003"/>
                  </a:ext>
                </a:extLst>
              </a:tr>
              <a:tr h="278165">
                <a:tc>
                  <a:txBody>
                    <a:bodyPr/>
                    <a:lstStyle/>
                    <a:p>
                      <a:pPr marL="0" lvl="0" indent="0" algn="l" rtl="0">
                        <a:spcBef>
                          <a:spcPts val="0"/>
                        </a:spcBef>
                        <a:spcAft>
                          <a:spcPts val="0"/>
                        </a:spcAft>
                        <a:buNone/>
                      </a:pPr>
                      <a:r>
                        <a:rPr lang="en-AU" sz="1100" b="0" dirty="0">
                          <a:solidFill>
                            <a:srgbClr val="272A35"/>
                          </a:solidFill>
                          <a:latin typeface="+mj-lt"/>
                          <a:ea typeface="Tinos"/>
                          <a:cs typeface="Tinos"/>
                          <a:sym typeface="Tinos"/>
                        </a:rPr>
                        <a:t>Company</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Company constitution</a:t>
                      </a:r>
                    </a:p>
                    <a:p>
                      <a:pPr marL="0" lvl="0" indent="0" algn="ctr" rtl="0">
                        <a:spcBef>
                          <a:spcPts val="0"/>
                        </a:spcBef>
                        <a:spcAft>
                          <a:spcPts val="0"/>
                        </a:spcAft>
                        <a:buNone/>
                      </a:pPr>
                      <a:r>
                        <a:rPr lang="en-AU" sz="1100" b="0" dirty="0">
                          <a:solidFill>
                            <a:srgbClr val="272A35"/>
                          </a:solidFill>
                          <a:latin typeface="+mj-lt"/>
                          <a:ea typeface="Tinos"/>
                          <a:cs typeface="Tinos"/>
                          <a:sym typeface="Tinos"/>
                        </a:rPr>
                        <a:t>Legal owner of share</a:t>
                      </a:r>
                      <a:endParaRPr sz="1100" b="0" dirty="0">
                        <a:solidFill>
                          <a:srgbClr val="272A35"/>
                        </a:solidFill>
                        <a:latin typeface="+mj-lt"/>
                        <a:ea typeface="Tinos"/>
                        <a:cs typeface="Tinos"/>
                        <a:sym typeface="Tinos"/>
                      </a:endParaRPr>
                    </a:p>
                  </a:txBody>
                  <a:tcPr marL="91425" marR="91425" marT="68575" marB="68575" anchor="ctr">
                    <a:lnL w="9525" cap="flat" cmpd="sng" algn="ctr">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Who is the director or shareholder</a:t>
                      </a:r>
                      <a:endParaRPr sz="1100" b="0" dirty="0">
                        <a:solidFill>
                          <a:srgbClr val="272A35"/>
                        </a:solidFill>
                        <a:latin typeface="+mj-lt"/>
                        <a:ea typeface="Tinos"/>
                        <a:cs typeface="Tinos"/>
                        <a:sym typeface="Tinos"/>
                      </a:endParaRPr>
                    </a:p>
                  </a:txBody>
                  <a:tcPr marL="91425" marR="91425" marT="68575" marB="68575" anchor="ctr">
                    <a:lnL w="9525" cap="flat" cmpd="sng" algn="ctr">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Control</a:t>
                      </a:r>
                      <a:endParaRPr sz="1100" b="0" dirty="0">
                        <a:solidFill>
                          <a:srgbClr val="272A35"/>
                        </a:solidFill>
                        <a:latin typeface="+mj-lt"/>
                        <a:ea typeface="Tinos"/>
                        <a:cs typeface="Tinos"/>
                        <a:sym typeface="Tinos"/>
                      </a:endParaRPr>
                    </a:p>
                  </a:txBody>
                  <a:tcPr marL="91425" marR="91425" marT="68575" marB="68575" anchor="ctr">
                    <a:lnL w="9525" cap="flat" cmpd="sng" algn="ctr">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extLst>
                  <a:ext uri="{0D108BD9-81ED-4DB2-BD59-A6C34878D82A}">
                    <a16:rowId xmlns:a16="http://schemas.microsoft.com/office/drawing/2014/main" val="3031412098"/>
                  </a:ext>
                </a:extLst>
              </a:tr>
              <a:tr h="308755">
                <a:tc>
                  <a:txBody>
                    <a:bodyPr/>
                    <a:lstStyle/>
                    <a:p>
                      <a:pPr marL="0" lvl="0" indent="0" algn="l" rtl="0">
                        <a:spcBef>
                          <a:spcPts val="0"/>
                        </a:spcBef>
                        <a:spcAft>
                          <a:spcPts val="0"/>
                        </a:spcAft>
                        <a:buNone/>
                      </a:pPr>
                      <a:r>
                        <a:rPr lang="en-AU" sz="1100" b="0" dirty="0">
                          <a:solidFill>
                            <a:srgbClr val="272A35"/>
                          </a:solidFill>
                          <a:latin typeface="+mj-lt"/>
                          <a:ea typeface="Tinos"/>
                          <a:cs typeface="Tinos"/>
                          <a:sym typeface="Tinos"/>
                        </a:rPr>
                        <a:t>Trust</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Trust document</a:t>
                      </a:r>
                    </a:p>
                    <a:p>
                      <a:pPr marL="0" lvl="0" indent="0" algn="ctr" rtl="0">
                        <a:spcBef>
                          <a:spcPts val="0"/>
                        </a:spcBef>
                        <a:spcAft>
                          <a:spcPts val="0"/>
                        </a:spcAft>
                        <a:buNone/>
                      </a:pPr>
                      <a:r>
                        <a:rPr lang="en-AU" sz="1100" b="0" dirty="0">
                          <a:solidFill>
                            <a:srgbClr val="272A35"/>
                          </a:solidFill>
                          <a:latin typeface="+mj-lt"/>
                          <a:ea typeface="Tinos"/>
                          <a:cs typeface="Tinos"/>
                          <a:sym typeface="Tinos"/>
                        </a:rPr>
                        <a:t>If unsure, trust law</a:t>
                      </a:r>
                      <a:endParaRPr sz="1100" b="0" dirty="0">
                        <a:solidFill>
                          <a:srgbClr val="272A35"/>
                        </a:solidFill>
                        <a:latin typeface="+mj-lt"/>
                        <a:ea typeface="Tinos"/>
                        <a:cs typeface="Tinos"/>
                        <a:sym typeface="Tinos"/>
                      </a:endParaRPr>
                    </a:p>
                  </a:txBody>
                  <a:tcPr marL="91425" marR="91425" marT="68575" marB="68575" anchor="ctr">
                    <a:lnL w="9525" cap="flat" cmpd="sng" algn="ctr">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Who is the trustee or appointor (controller)</a:t>
                      </a:r>
                      <a:endParaRPr sz="1100" b="0" dirty="0">
                        <a:solidFill>
                          <a:srgbClr val="272A35"/>
                        </a:solidFill>
                        <a:latin typeface="+mj-lt"/>
                        <a:ea typeface="Tinos"/>
                        <a:cs typeface="Tinos"/>
                        <a:sym typeface="Tinos"/>
                      </a:endParaRPr>
                    </a:p>
                  </a:txBody>
                  <a:tcPr marL="91425" marR="91425" marT="68575" marB="68575" anchor="ctr">
                    <a:lnL w="9525" cap="flat" cmpd="sng" algn="ctr">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Control</a:t>
                      </a:r>
                      <a:endParaRPr sz="1100" b="0" dirty="0">
                        <a:solidFill>
                          <a:srgbClr val="272A35"/>
                        </a:solidFill>
                        <a:latin typeface="+mj-lt"/>
                        <a:ea typeface="Tinos"/>
                        <a:cs typeface="Tinos"/>
                        <a:sym typeface="Tinos"/>
                      </a:endParaRPr>
                    </a:p>
                  </a:txBody>
                  <a:tcPr marL="91425" marR="91425" marT="68575" marB="68575" anchor="ctr">
                    <a:lnL w="9525" cap="flat" cmpd="sng" algn="ctr">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extLst>
                  <a:ext uri="{0D108BD9-81ED-4DB2-BD59-A6C34878D82A}">
                    <a16:rowId xmlns:a16="http://schemas.microsoft.com/office/drawing/2014/main" val="353589655"/>
                  </a:ext>
                </a:extLst>
              </a:tr>
              <a:tr h="0">
                <a:tc>
                  <a:txBody>
                    <a:bodyPr/>
                    <a:lstStyle/>
                    <a:p>
                      <a:pPr marL="0" lvl="0" indent="0" algn="l" rtl="0">
                        <a:spcBef>
                          <a:spcPts val="0"/>
                        </a:spcBef>
                        <a:spcAft>
                          <a:spcPts val="0"/>
                        </a:spcAft>
                        <a:buNone/>
                      </a:pPr>
                      <a:r>
                        <a:rPr lang="en-AU" sz="1100" b="0" dirty="0">
                          <a:solidFill>
                            <a:srgbClr val="272A35"/>
                          </a:solidFill>
                          <a:latin typeface="+mj-lt"/>
                          <a:ea typeface="Tinos"/>
                          <a:cs typeface="Tinos"/>
                          <a:sym typeface="Tinos"/>
                        </a:rPr>
                        <a:t>Partnership</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Depends on how owned and third party agreements</a:t>
                      </a:r>
                      <a:endParaRPr sz="1100" b="0" dirty="0">
                        <a:solidFill>
                          <a:srgbClr val="272A35"/>
                        </a:solidFill>
                        <a:latin typeface="+mj-lt"/>
                        <a:ea typeface="Tinos"/>
                        <a:cs typeface="Tinos"/>
                        <a:sym typeface="Tinos"/>
                      </a:endParaRPr>
                    </a:p>
                  </a:txBody>
                  <a:tcPr marL="91425" marR="91425" marT="68575" marB="68575" anchor="ctr">
                    <a:lnL w="9525" cap="flat" cmpd="sng" algn="ctr">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Depends on how owned</a:t>
                      </a:r>
                      <a:endParaRPr sz="1100" b="0" dirty="0">
                        <a:solidFill>
                          <a:srgbClr val="272A35"/>
                        </a:solidFill>
                        <a:latin typeface="+mj-lt"/>
                        <a:ea typeface="Tinos"/>
                        <a:cs typeface="Tinos"/>
                        <a:sym typeface="Tinos"/>
                      </a:endParaRPr>
                    </a:p>
                  </a:txBody>
                  <a:tcPr marL="91425" marR="91425" marT="68575" marB="68575" anchor="ctr">
                    <a:lnL w="9525" cap="flat" cmpd="sng" algn="ctr">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Depends on how owned</a:t>
                      </a:r>
                      <a:endParaRPr sz="1100" b="0" dirty="0">
                        <a:solidFill>
                          <a:srgbClr val="272A35"/>
                        </a:solidFill>
                        <a:latin typeface="+mj-lt"/>
                        <a:ea typeface="Tinos"/>
                        <a:cs typeface="Tinos"/>
                        <a:sym typeface="Tinos"/>
                      </a:endParaRPr>
                    </a:p>
                  </a:txBody>
                  <a:tcPr marL="91425" marR="91425" marT="68575" marB="68575" anchor="ctr">
                    <a:lnL w="9525" cap="flat" cmpd="sng" algn="ctr">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extLst>
                  <a:ext uri="{0D108BD9-81ED-4DB2-BD59-A6C34878D82A}">
                    <a16:rowId xmlns:a16="http://schemas.microsoft.com/office/drawing/2014/main" val="748310859"/>
                  </a:ext>
                </a:extLst>
              </a:tr>
            </a:tbl>
          </a:graphicData>
        </a:graphic>
      </p:graphicFrame>
    </p:spTree>
    <p:extLst>
      <p:ext uri="{BB962C8B-B14F-4D97-AF65-F5344CB8AC3E}">
        <p14:creationId xmlns:p14="http://schemas.microsoft.com/office/powerpoint/2010/main" val="1489054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Estate challenges</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63500" lvl="0" indent="0">
              <a:buNone/>
            </a:pPr>
            <a:r>
              <a:rPr lang="en-US" dirty="0"/>
              <a:t>Family provision application</a:t>
            </a:r>
          </a:p>
          <a:p>
            <a:pPr lvl="0"/>
            <a:r>
              <a:rPr lang="en-US" dirty="0"/>
              <a:t>Eligible person able to challenge – generally includes spouse, children and people dependant on you which can include parents, ex-spouses and people who you provide maintenance to)</a:t>
            </a:r>
          </a:p>
          <a:p>
            <a:pPr lvl="0"/>
            <a:r>
              <a:rPr lang="en-US" dirty="0"/>
              <a:t>Prove not adequately provided for – based on various factors:</a:t>
            </a:r>
          </a:p>
          <a:p>
            <a:pPr lvl="0"/>
            <a:r>
              <a:rPr lang="en-US" dirty="0"/>
              <a:t>Only affects assets going into your Will – except if assets held in NSW</a:t>
            </a:r>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1322639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Estate challenges</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63500" lvl="0" indent="0">
              <a:buNone/>
            </a:pPr>
            <a:r>
              <a:rPr lang="en-US" sz="1600" dirty="0"/>
              <a:t>Factors a Court considers in determining if an eligible person is adequately provided for:</a:t>
            </a:r>
          </a:p>
          <a:p>
            <a:pPr lvl="0"/>
            <a:r>
              <a:rPr lang="en-US" sz="1600" dirty="0"/>
              <a:t>Financial position of eligible person and needs now and into the future</a:t>
            </a:r>
          </a:p>
          <a:p>
            <a:pPr lvl="0"/>
            <a:r>
              <a:rPr lang="en-US" sz="1600" dirty="0"/>
              <a:t>Ability for eligible person to meet financial obligations</a:t>
            </a:r>
          </a:p>
          <a:p>
            <a:pPr lvl="0"/>
            <a:r>
              <a:rPr lang="en-US" sz="1600" dirty="0"/>
              <a:t>Physical, intellectual or mental disability of eligible person</a:t>
            </a:r>
          </a:p>
          <a:p>
            <a:pPr lvl="0"/>
            <a:r>
              <a:rPr lang="en-US" sz="1600" dirty="0"/>
              <a:t>Size of estate</a:t>
            </a:r>
          </a:p>
          <a:p>
            <a:pPr lvl="0"/>
            <a:r>
              <a:rPr lang="en-US" sz="1600" dirty="0"/>
              <a:t>Contributions made by eligible person to deceased’s estate or deceased’s welfare</a:t>
            </a:r>
          </a:p>
          <a:p>
            <a:pPr lvl="0"/>
            <a:r>
              <a:rPr lang="en-US" sz="1600" dirty="0"/>
              <a:t>Competing claims from other beneficiaries</a:t>
            </a:r>
          </a:p>
          <a:p>
            <a:pPr lvl="0"/>
            <a:r>
              <a:rPr lang="en-US" sz="1600" dirty="0"/>
              <a:t>Standard of living of the eligible person during deceased’s lifetime</a:t>
            </a:r>
          </a:p>
          <a:p>
            <a:pPr lvl="0"/>
            <a:r>
              <a:rPr lang="en-US" sz="1600" dirty="0"/>
              <a:t>Relationship between deceased and the eligible person</a:t>
            </a:r>
          </a:p>
          <a:p>
            <a:pPr lvl="0"/>
            <a:r>
              <a:rPr lang="en-US" sz="1600" dirty="0"/>
              <a:t>Wishes of the deceased</a:t>
            </a:r>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139515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Estate challenges</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63500" lvl="0" indent="0">
              <a:buNone/>
            </a:pPr>
            <a:r>
              <a:rPr lang="en-US" dirty="0"/>
              <a:t>Other ways to challenge</a:t>
            </a:r>
          </a:p>
          <a:p>
            <a:pPr lvl="0"/>
            <a:r>
              <a:rPr lang="en-AU" dirty="0"/>
              <a:t>Will leaving markings suggesting ‘tampering’ or ‘missing pages’</a:t>
            </a:r>
          </a:p>
          <a:p>
            <a:pPr lvl="0"/>
            <a:r>
              <a:rPr lang="en-AU" dirty="0"/>
              <a:t>Invalid Will (not executed properly)</a:t>
            </a:r>
          </a:p>
          <a:p>
            <a:pPr lvl="0"/>
            <a:r>
              <a:rPr lang="en-AU" dirty="0"/>
              <a:t>No capacity to make Will (unable to properly understand what is being signed)</a:t>
            </a:r>
          </a:p>
          <a:p>
            <a:pPr lvl="0"/>
            <a:r>
              <a:rPr lang="en-AU" dirty="0"/>
              <a:t>Promises made to a person not kept in Will</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3255040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Estate challenges - strategies</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lvl="0"/>
            <a:r>
              <a:rPr lang="en-AU" dirty="0"/>
              <a:t>Making provision</a:t>
            </a:r>
          </a:p>
          <a:p>
            <a:pPr lvl="0"/>
            <a:r>
              <a:rPr lang="en-AU" dirty="0"/>
              <a:t>Bypassing your Will</a:t>
            </a:r>
          </a:p>
          <a:p>
            <a:pPr lvl="0"/>
            <a:r>
              <a:rPr lang="en-AU" dirty="0"/>
              <a:t>Joint tenancies</a:t>
            </a:r>
          </a:p>
          <a:p>
            <a:pPr lvl="0"/>
            <a:r>
              <a:rPr lang="en-AU" dirty="0"/>
              <a:t>Direct superannuation nominations</a:t>
            </a:r>
          </a:p>
          <a:p>
            <a:pPr lvl="0"/>
            <a:r>
              <a:rPr lang="en-AU" dirty="0"/>
              <a:t>Separate successor control documents</a:t>
            </a:r>
          </a:p>
          <a:p>
            <a:pPr lvl="0"/>
            <a:r>
              <a:rPr lang="en-AU" dirty="0"/>
              <a:t>Restructuring</a:t>
            </a:r>
          </a:p>
          <a:p>
            <a:pPr lvl="0"/>
            <a:r>
              <a:rPr lang="en-AU" dirty="0"/>
              <a:t>Gift and loan back arrangements</a:t>
            </a:r>
          </a:p>
          <a:p>
            <a:pPr lvl="0"/>
            <a:r>
              <a:rPr lang="en-AU" dirty="0"/>
              <a:t>Call options</a:t>
            </a:r>
          </a:p>
          <a:p>
            <a:pPr lvl="0"/>
            <a:r>
              <a:rPr lang="en-AU" dirty="0"/>
              <a:t>Declarations (formal or informal)</a:t>
            </a:r>
          </a:p>
          <a:p>
            <a:pPr lvl="0"/>
            <a:r>
              <a:rPr lang="en-AU" dirty="0"/>
              <a:t>Roll the dice and let the Court decide</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2431269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Superannuation</a:t>
            </a:r>
            <a:endParaRPr dirty="0">
              <a:ln w="3175" cmpd="sng">
                <a:solidFill>
                  <a:srgbClr val="E2D7D0"/>
                </a:solidFill>
              </a:ln>
            </a:endParaRPr>
          </a:p>
        </p:txBody>
      </p:sp>
      <p:sp>
        <p:nvSpPr>
          <p:cNvPr id="166" name="Google Shape;166;p19"/>
          <p:cNvSpPr txBox="1">
            <a:spLocks noGrp="1"/>
          </p:cNvSpPr>
          <p:nvPr>
            <p:ph type="body" idx="1"/>
          </p:nvPr>
        </p:nvSpPr>
        <p:spPr>
          <a:xfrm>
            <a:off x="784514" y="1123934"/>
            <a:ext cx="7713534" cy="3249900"/>
          </a:xfrm>
          <a:prstGeom prst="rect">
            <a:avLst/>
          </a:prstGeom>
        </p:spPr>
        <p:txBody>
          <a:bodyPr spcFirstLastPara="1" wrap="square" lIns="0" tIns="0" rIns="0" bIns="0" anchor="t" anchorCtr="0">
            <a:noAutofit/>
          </a:bodyPr>
          <a:lstStyle/>
          <a:p>
            <a:pPr lvl="0"/>
            <a:r>
              <a:rPr lang="en-US" dirty="0"/>
              <a:t>Not automatically part of your Will</a:t>
            </a:r>
          </a:p>
          <a:p>
            <a:pPr lvl="0"/>
            <a:r>
              <a:rPr lang="en-US" dirty="0"/>
              <a:t>Power to nominate recipients – ‘legal personal representative’, spouse, children or dependents</a:t>
            </a:r>
          </a:p>
          <a:p>
            <a:pPr lvl="0"/>
            <a:r>
              <a:rPr lang="en-US" dirty="0"/>
              <a:t>Nominations can be binding or non-binding</a:t>
            </a:r>
          </a:p>
          <a:p>
            <a:pPr lvl="0"/>
            <a:r>
              <a:rPr lang="en-US" dirty="0"/>
              <a:t>Retail or industry funds – you can do it yourself</a:t>
            </a:r>
          </a:p>
          <a:p>
            <a:pPr lvl="0"/>
            <a:r>
              <a:rPr lang="en-US" dirty="0"/>
              <a:t>SMSF – a lawyer should do it for you to review any governing documents and follow the procedure and consider the control mechanisms</a:t>
            </a:r>
          </a:p>
          <a:p>
            <a:pPr lvl="0"/>
            <a:r>
              <a:rPr lang="en-US" dirty="0"/>
              <a:t>If SMSF – story time</a:t>
            </a:r>
          </a:p>
          <a:p>
            <a:pPr marL="63500" lvl="0" indent="0">
              <a:buNone/>
            </a:pPr>
            <a:r>
              <a:rPr lang="en-US" dirty="0"/>
              <a:t>To avoid all doubt, you should consider preparing a nomination to confirm what happens to your superannuation benefits.  If you make this nomination binding, there is no room for ambiguity or dispute.</a:t>
            </a:r>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1855714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Jointly held assets</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63500" lvl="0" indent="0">
              <a:buNone/>
            </a:pPr>
            <a:r>
              <a:rPr lang="en-AU" dirty="0"/>
              <a:t>Joint tenants (think ‘joined by the hips’)</a:t>
            </a:r>
          </a:p>
          <a:p>
            <a:pPr lvl="0"/>
            <a:r>
              <a:rPr lang="en-AU" dirty="0"/>
              <a:t>Rule of survivorship – each person owns 100% (from succession perspective)</a:t>
            </a:r>
          </a:p>
          <a:p>
            <a:pPr lvl="0"/>
            <a:r>
              <a:rPr lang="en-AU" dirty="0"/>
              <a:t>Death of co-owner means surviving co-owner automatically receives asset</a:t>
            </a:r>
          </a:p>
          <a:p>
            <a:pPr marL="63500" lvl="0" indent="0">
              <a:buNone/>
            </a:pPr>
            <a:r>
              <a:rPr lang="en-AU" dirty="0"/>
              <a:t>Tenants in common</a:t>
            </a:r>
          </a:p>
          <a:p>
            <a:pPr lvl="0"/>
            <a:r>
              <a:rPr lang="en-AU" dirty="0"/>
              <a:t>Each co-owner owns a specific percentage in an asset (e.g. 50%, 99%)</a:t>
            </a:r>
          </a:p>
          <a:p>
            <a:pPr lvl="0"/>
            <a:r>
              <a:rPr lang="en-AU" dirty="0"/>
              <a:t>All percentages add up to 100%</a:t>
            </a:r>
          </a:p>
          <a:p>
            <a:pPr lvl="0"/>
            <a:r>
              <a:rPr lang="en-AU" dirty="0"/>
              <a:t>Death of co-owner means that deceased’s share goes into their Will</a:t>
            </a:r>
          </a:p>
          <a:p>
            <a:pPr marL="63500" lvl="0" indent="0">
              <a:buNone/>
            </a:pPr>
            <a:r>
              <a:rPr lang="en-US" dirty="0"/>
              <a:t>It is important to appreciate that assets can be held jointly in different ways.  It also needs to be considered if it is better for any assets you hold jointly with another, to be held in one manner over another.</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2800809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ln w="3175" cmpd="sng">
                  <a:solidFill>
                    <a:srgbClr val="E2D7D0"/>
                  </a:solidFill>
                </a:ln>
              </a:rPr>
              <a:t>House keeping</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457200" lvl="0" indent="-393700" algn="l" rtl="0">
              <a:spcBef>
                <a:spcPts val="600"/>
              </a:spcBef>
              <a:spcAft>
                <a:spcPts val="0"/>
              </a:spcAft>
              <a:buSzPts val="2600"/>
              <a:buChar char="◈"/>
            </a:pPr>
            <a:r>
              <a:rPr lang="en-AU" dirty="0"/>
              <a:t>Recording</a:t>
            </a:r>
          </a:p>
          <a:p>
            <a:pPr marL="457200" lvl="0" indent="-393700" algn="l" rtl="0">
              <a:spcBef>
                <a:spcPts val="600"/>
              </a:spcBef>
              <a:spcAft>
                <a:spcPts val="0"/>
              </a:spcAft>
              <a:buSzPts val="2600"/>
              <a:buChar char="◈"/>
            </a:pPr>
            <a:r>
              <a:rPr lang="en-AU" dirty="0"/>
              <a:t>Full names, correct spelling and pronunciation</a:t>
            </a:r>
          </a:p>
          <a:p>
            <a:pPr marL="457200" lvl="0" indent="-393700" algn="l" rtl="0">
              <a:spcBef>
                <a:spcPts val="600"/>
              </a:spcBef>
              <a:spcAft>
                <a:spcPts val="0"/>
              </a:spcAft>
              <a:buSzPts val="2600"/>
              <a:buChar char="◈"/>
            </a:pPr>
            <a:r>
              <a:rPr lang="en-AU" dirty="0"/>
              <a:t>Worthwhile details to be aware of</a:t>
            </a:r>
          </a:p>
          <a:p>
            <a:pPr marL="457200" lvl="0" indent="-393700" algn="l" rtl="0">
              <a:spcBef>
                <a:spcPts val="600"/>
              </a:spcBef>
              <a:spcAft>
                <a:spcPts val="0"/>
              </a:spcAft>
              <a:buSzPts val="2600"/>
              <a:buChar char="◈"/>
            </a:pPr>
            <a:r>
              <a:rPr lang="en-AU" dirty="0"/>
              <a:t>Intentionally ‘non-technical’, but ask if you are curious</a:t>
            </a:r>
          </a:p>
          <a:p>
            <a:pPr marL="457200" lvl="0" indent="-393700" algn="l" rtl="0">
              <a:spcBef>
                <a:spcPts val="600"/>
              </a:spcBef>
              <a:spcAft>
                <a:spcPts val="0"/>
              </a:spcAft>
              <a:buSzPts val="2600"/>
              <a:buChar char="◈"/>
            </a:pPr>
            <a:r>
              <a:rPr lang="en-AU" dirty="0"/>
              <a:t>Non-relevant slides skipped</a:t>
            </a:r>
          </a:p>
          <a:p>
            <a:pPr marL="457200" lvl="0" indent="-393700" algn="l" rtl="0">
              <a:spcBef>
                <a:spcPts val="600"/>
              </a:spcBef>
              <a:spcAft>
                <a:spcPts val="0"/>
              </a:spcAft>
              <a:buSzPts val="2600"/>
              <a:buChar char="◈"/>
            </a:pPr>
            <a:r>
              <a:rPr lang="en-AU" dirty="0"/>
              <a:t>Complex estates</a:t>
            </a:r>
            <a:endParaRPr dirty="0"/>
          </a:p>
          <a:p>
            <a:pPr marL="0" lvl="0" indent="0" algn="l" rtl="0">
              <a:spcBef>
                <a:spcPts val="1000"/>
              </a:spcBef>
              <a:spcAft>
                <a:spcPts val="1000"/>
              </a:spcAft>
              <a:buNone/>
            </a:pPr>
            <a:r>
              <a:rPr lang="en-AU" dirty="0"/>
              <a:t>Please feel free to ask any questions at any point.</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863422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Trust assets</a:t>
            </a:r>
            <a:endParaRPr dirty="0">
              <a:ln w="3175" cmpd="sng">
                <a:solidFill>
                  <a:srgbClr val="E2D7D0"/>
                </a:solidFill>
              </a:ln>
            </a:endParaRPr>
          </a:p>
        </p:txBody>
      </p:sp>
      <p:sp>
        <p:nvSpPr>
          <p:cNvPr id="166" name="Google Shape;166;p19"/>
          <p:cNvSpPr txBox="1">
            <a:spLocks noGrp="1"/>
          </p:cNvSpPr>
          <p:nvPr>
            <p:ph type="body" idx="1"/>
          </p:nvPr>
        </p:nvSpPr>
        <p:spPr>
          <a:xfrm>
            <a:off x="784514" y="1132998"/>
            <a:ext cx="7713534" cy="3249900"/>
          </a:xfrm>
          <a:prstGeom prst="rect">
            <a:avLst/>
          </a:prstGeom>
        </p:spPr>
        <p:txBody>
          <a:bodyPr spcFirstLastPara="1" wrap="square" lIns="0" tIns="0" rIns="0" bIns="0" anchor="t" anchorCtr="0">
            <a:noAutofit/>
          </a:bodyPr>
          <a:lstStyle/>
          <a:p>
            <a:pPr lvl="0"/>
            <a:r>
              <a:rPr lang="en-AU" dirty="0"/>
              <a:t>Assets in a trust is not yours</a:t>
            </a:r>
          </a:p>
          <a:p>
            <a:pPr lvl="0"/>
            <a:r>
              <a:rPr lang="en-AU" dirty="0"/>
              <a:t>There is a document (trust deed) governing the rules of the ‘trust’</a:t>
            </a:r>
          </a:p>
          <a:p>
            <a:pPr lvl="0"/>
            <a:r>
              <a:rPr lang="en-AU" dirty="0"/>
              <a:t>Those rules dictate who can benefit – it is not for your Will to override those rules by default</a:t>
            </a:r>
          </a:p>
          <a:p>
            <a:pPr lvl="0"/>
            <a:r>
              <a:rPr lang="en-AU" dirty="0"/>
              <a:t>Question becomes who controls the trust</a:t>
            </a:r>
          </a:p>
          <a:p>
            <a:pPr lvl="0"/>
            <a:r>
              <a:rPr lang="en-US" dirty="0"/>
              <a:t>As there is already a set rule book, if your intentions are contrary to the rule book, complicated changes need to be made</a:t>
            </a:r>
          </a:p>
          <a:p>
            <a:pPr lvl="0"/>
            <a:r>
              <a:rPr lang="en-AU" dirty="0"/>
              <a:t>The rule book needs to be reviewed</a:t>
            </a:r>
          </a:p>
          <a:p>
            <a:pPr marL="63500" lvl="0" indent="0">
              <a:buNone/>
            </a:pPr>
            <a:r>
              <a:rPr lang="en-US" dirty="0"/>
              <a:t>Assets held in trusts normally pass through the ‘gifting’ of control.  By giving control to the relevant person(s), that person(s) can decide how to deal with the assets in the trust.</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2452221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Company assets</a:t>
            </a:r>
            <a:endParaRPr dirty="0">
              <a:ln w="3175" cmpd="sng">
                <a:solidFill>
                  <a:srgbClr val="E2D7D0"/>
                </a:solidFill>
              </a:ln>
            </a:endParaRPr>
          </a:p>
        </p:txBody>
      </p:sp>
      <p:sp>
        <p:nvSpPr>
          <p:cNvPr id="166" name="Google Shape;166;p19"/>
          <p:cNvSpPr txBox="1">
            <a:spLocks noGrp="1"/>
          </p:cNvSpPr>
          <p:nvPr>
            <p:ph type="body" idx="1"/>
          </p:nvPr>
        </p:nvSpPr>
        <p:spPr>
          <a:xfrm>
            <a:off x="715233" y="1153391"/>
            <a:ext cx="7713534" cy="3249900"/>
          </a:xfrm>
          <a:prstGeom prst="rect">
            <a:avLst/>
          </a:prstGeom>
        </p:spPr>
        <p:txBody>
          <a:bodyPr spcFirstLastPara="1" wrap="square" lIns="0" tIns="0" rIns="0" bIns="0" anchor="t" anchorCtr="0">
            <a:noAutofit/>
          </a:bodyPr>
          <a:lstStyle/>
          <a:p>
            <a:pPr lvl="0"/>
            <a:r>
              <a:rPr lang="en-AU" dirty="0"/>
              <a:t>Assets in a company is not yours, a company does not pass away with you</a:t>
            </a:r>
          </a:p>
          <a:p>
            <a:pPr lvl="0"/>
            <a:r>
              <a:rPr lang="en-AU" dirty="0"/>
              <a:t>There is a document (constitution) governing the rules of the company</a:t>
            </a:r>
          </a:p>
          <a:p>
            <a:pPr lvl="0"/>
            <a:r>
              <a:rPr lang="en-AU" dirty="0"/>
              <a:t>The directors enforce the rules and makes the decisions</a:t>
            </a:r>
          </a:p>
          <a:p>
            <a:pPr lvl="0"/>
            <a:r>
              <a:rPr lang="en-AU" dirty="0"/>
              <a:t>Shareholders ultimately benefit from any retained assets in the company and can </a:t>
            </a:r>
            <a:r>
              <a:rPr lang="en-US" dirty="0"/>
              <a:t>dictate who the directors are</a:t>
            </a:r>
          </a:p>
          <a:p>
            <a:pPr lvl="0"/>
            <a:r>
              <a:rPr lang="en-US" dirty="0"/>
              <a:t>The rule book for the company, however, needs to be reviewed to see if it states what happens</a:t>
            </a:r>
          </a:p>
          <a:p>
            <a:pPr lvl="0"/>
            <a:r>
              <a:rPr lang="en-US" dirty="0"/>
              <a:t>If there are multiple shareholders, then any ‘shareholders agreement’ also needs to be considered</a:t>
            </a:r>
            <a:endParaRPr lang="en-AU" dirty="0"/>
          </a:p>
          <a:p>
            <a:pPr marL="63500" lvl="0" indent="0">
              <a:buNone/>
            </a:pPr>
            <a:r>
              <a:rPr lang="en-US" dirty="0"/>
              <a:t>Assets in a company stays in the company if you pass away.  The question, however, is who becomes the shareholder for the company.</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902290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Business and partnerships assets</a:t>
            </a:r>
            <a:endParaRPr dirty="0">
              <a:ln w="3175" cmpd="sng">
                <a:solidFill>
                  <a:srgbClr val="E2D7D0"/>
                </a:solidFill>
              </a:ln>
            </a:endParaRPr>
          </a:p>
        </p:txBody>
      </p:sp>
      <p:sp>
        <p:nvSpPr>
          <p:cNvPr id="166" name="Google Shape;166;p19"/>
          <p:cNvSpPr txBox="1">
            <a:spLocks noGrp="1"/>
          </p:cNvSpPr>
          <p:nvPr>
            <p:ph type="body" idx="1"/>
          </p:nvPr>
        </p:nvSpPr>
        <p:spPr>
          <a:xfrm>
            <a:off x="715233" y="1153391"/>
            <a:ext cx="7713534" cy="3249900"/>
          </a:xfrm>
          <a:prstGeom prst="rect">
            <a:avLst/>
          </a:prstGeom>
        </p:spPr>
        <p:txBody>
          <a:bodyPr spcFirstLastPara="1" wrap="square" lIns="0" tIns="0" rIns="0" bIns="0" anchor="t" anchorCtr="0">
            <a:noAutofit/>
          </a:bodyPr>
          <a:lstStyle/>
          <a:p>
            <a:pPr lvl="0"/>
            <a:r>
              <a:rPr lang="en-US" dirty="0"/>
              <a:t>Depending on the different ways you own assets in a business or partnership, you will need to consider those relevant estate planning issues</a:t>
            </a:r>
          </a:p>
          <a:p>
            <a:pPr lvl="0"/>
            <a:r>
              <a:rPr lang="en-US" dirty="0"/>
              <a:t>Also, however, given you are dealing with other persons, you should consider what happens if a key person passes away.</a:t>
            </a:r>
          </a:p>
          <a:p>
            <a:pPr lvl="0"/>
            <a:r>
              <a:rPr lang="en-US" dirty="0"/>
              <a:t>To respect your partner/s, they should also be part of the discussion and all in agreeance.</a:t>
            </a:r>
          </a:p>
          <a:p>
            <a:pPr lvl="0"/>
            <a:r>
              <a:rPr lang="en-US" dirty="0"/>
              <a:t>Additional documents will be required (shareholders/unitholders agreements, partnership deeds and/or buy sell deeds)</a:t>
            </a:r>
            <a:endParaRPr lang="en-AU" dirty="0"/>
          </a:p>
          <a:p>
            <a:pPr marL="63500" lvl="0" indent="0">
              <a:buNone/>
            </a:pPr>
            <a:r>
              <a:rPr lang="en-US" dirty="0"/>
              <a:t>As there are multiple ‘unrelated’ persons involved, any discussion in relation to the succession should be discussed with all parties.</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226077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Overseas assets/beneficiaries</a:t>
            </a:r>
            <a:endParaRPr dirty="0">
              <a:ln w="3175" cmpd="sng">
                <a:solidFill>
                  <a:srgbClr val="E2D7D0"/>
                </a:solidFill>
              </a:ln>
            </a:endParaRPr>
          </a:p>
        </p:txBody>
      </p:sp>
      <p:sp>
        <p:nvSpPr>
          <p:cNvPr id="166" name="Google Shape;166;p19"/>
          <p:cNvSpPr txBox="1">
            <a:spLocks noGrp="1"/>
          </p:cNvSpPr>
          <p:nvPr>
            <p:ph type="body" idx="1"/>
          </p:nvPr>
        </p:nvSpPr>
        <p:spPr>
          <a:xfrm>
            <a:off x="715233" y="1153391"/>
            <a:ext cx="7713534" cy="3249900"/>
          </a:xfrm>
          <a:prstGeom prst="rect">
            <a:avLst/>
          </a:prstGeom>
        </p:spPr>
        <p:txBody>
          <a:bodyPr spcFirstLastPara="1" wrap="square" lIns="0" tIns="0" rIns="0" bIns="0" anchor="t" anchorCtr="0">
            <a:noAutofit/>
          </a:bodyPr>
          <a:lstStyle/>
          <a:p>
            <a:pPr lvl="0"/>
            <a:r>
              <a:rPr lang="en-AU" dirty="0"/>
              <a:t>Get a Will in that Country!</a:t>
            </a:r>
          </a:p>
          <a:p>
            <a:pPr lvl="0"/>
            <a:r>
              <a:rPr lang="en-AU" dirty="0"/>
              <a:t>Consider tax issues if there are overseas beneficiaries (CGT event K3)</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663033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ln w="3175" cmpd="sng">
                  <a:solidFill>
                    <a:srgbClr val="E2D7D0"/>
                  </a:solidFill>
                </a:ln>
              </a:rPr>
              <a:t>Other issues</a:t>
            </a:r>
            <a:endParaRPr dirty="0">
              <a:ln w="3175" cmpd="sng">
                <a:solidFill>
                  <a:srgbClr val="E2D7D0"/>
                </a:solidFill>
              </a:ln>
            </a:endParaRPr>
          </a:p>
        </p:txBody>
      </p:sp>
      <p:sp>
        <p:nvSpPr>
          <p:cNvPr id="166" name="Google Shape;166;p19"/>
          <p:cNvSpPr txBox="1">
            <a:spLocks noGrp="1"/>
          </p:cNvSpPr>
          <p:nvPr>
            <p:ph type="body" idx="1"/>
          </p:nvPr>
        </p:nvSpPr>
        <p:spPr>
          <a:xfrm>
            <a:off x="715233" y="1153391"/>
            <a:ext cx="7713534" cy="3249900"/>
          </a:xfrm>
          <a:prstGeom prst="rect">
            <a:avLst/>
          </a:prstGeom>
        </p:spPr>
        <p:txBody>
          <a:bodyPr spcFirstLastPara="1" wrap="square" lIns="0" tIns="0" rIns="0" bIns="0" anchor="t" anchorCtr="0">
            <a:noAutofit/>
          </a:bodyPr>
          <a:lstStyle/>
          <a:p>
            <a:pPr lvl="0"/>
            <a:r>
              <a:rPr lang="en-AU" dirty="0"/>
              <a:t>Funeral arrangements</a:t>
            </a:r>
          </a:p>
          <a:p>
            <a:pPr lvl="0"/>
            <a:r>
              <a:rPr lang="en-AU" dirty="0"/>
              <a:t>Digital assets (pas sunder Will or licence only)</a:t>
            </a:r>
          </a:p>
          <a:p>
            <a:pPr lvl="0"/>
            <a:r>
              <a:rPr lang="en-AU" dirty="0"/>
              <a:t>Cryptocurrencies</a:t>
            </a:r>
          </a:p>
          <a:p>
            <a:pPr lvl="0"/>
            <a:r>
              <a:rPr lang="en-AU" dirty="0"/>
              <a:t>Loan accounts</a:t>
            </a:r>
          </a:p>
          <a:p>
            <a:pPr lvl="0"/>
            <a:r>
              <a:rPr lang="en-AU" dirty="0"/>
              <a:t>Liabilities and personal guarantees</a:t>
            </a:r>
          </a:p>
          <a:p>
            <a:pPr lvl="0"/>
            <a:r>
              <a:rPr lang="en-AU" dirty="0"/>
              <a:t>Life interests</a:t>
            </a:r>
          </a:p>
          <a:p>
            <a:pPr lvl="0"/>
            <a:r>
              <a:rPr lang="en-AU" dirty="0"/>
              <a:t>Binding financial agreements</a:t>
            </a:r>
          </a:p>
          <a:p>
            <a:pPr lvl="0"/>
            <a:r>
              <a:rPr lang="en-AU" dirty="0"/>
              <a:t>Other agreements</a:t>
            </a:r>
          </a:p>
          <a:p>
            <a:pPr lvl="0"/>
            <a:r>
              <a:rPr lang="en-AU" dirty="0"/>
              <a:t>Mutual Wills</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4190405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Flexibility</a:t>
            </a:r>
            <a:endParaRPr dirty="0">
              <a:ln w="3175" cmpd="sng">
                <a:solidFill>
                  <a:srgbClr val="E2D7D0"/>
                </a:solidFill>
              </a:ln>
            </a:endParaRPr>
          </a:p>
        </p:txBody>
      </p:sp>
      <p:sp>
        <p:nvSpPr>
          <p:cNvPr id="166" name="Google Shape;166;p19"/>
          <p:cNvSpPr txBox="1">
            <a:spLocks noGrp="1"/>
          </p:cNvSpPr>
          <p:nvPr>
            <p:ph type="body" idx="1"/>
          </p:nvPr>
        </p:nvSpPr>
        <p:spPr>
          <a:xfrm>
            <a:off x="715233" y="1063375"/>
            <a:ext cx="7713534" cy="3249900"/>
          </a:xfrm>
          <a:prstGeom prst="rect">
            <a:avLst/>
          </a:prstGeom>
        </p:spPr>
        <p:txBody>
          <a:bodyPr spcFirstLastPara="1" wrap="square" lIns="0" tIns="0" rIns="0" bIns="0" anchor="t" anchorCtr="0">
            <a:noAutofit/>
          </a:bodyPr>
          <a:lstStyle/>
          <a:p>
            <a:pPr lvl="0"/>
            <a:r>
              <a:rPr lang="en-AU" dirty="0"/>
              <a:t>How flexible do you want to leave things?</a:t>
            </a:r>
          </a:p>
          <a:p>
            <a:pPr lvl="0"/>
            <a:r>
              <a:rPr lang="en-AU" dirty="0"/>
              <a:t>The more ‘set in stone’, the more complicated it is to implement</a:t>
            </a:r>
          </a:p>
          <a:p>
            <a:pPr lvl="0"/>
            <a:r>
              <a:rPr lang="en-AU" dirty="0"/>
              <a:t>War stories</a:t>
            </a:r>
          </a:p>
          <a:p>
            <a:pPr lvl="0"/>
            <a:r>
              <a:rPr lang="en-AU" dirty="0"/>
              <a:t>Practical examples (too particular to a detriment and controlling the uncontrollable)</a:t>
            </a:r>
          </a:p>
          <a:p>
            <a:pPr lvl="0"/>
            <a:r>
              <a:rPr lang="en-AU" dirty="0"/>
              <a:t>Potential alternative – a guideline document?</a:t>
            </a:r>
          </a:p>
          <a:p>
            <a:pPr lvl="0"/>
            <a:r>
              <a:rPr lang="en-AU" dirty="0"/>
              <a:t>Trusting people</a:t>
            </a:r>
          </a:p>
          <a:p>
            <a:pPr lvl="0"/>
            <a:r>
              <a:rPr lang="en-AU" dirty="0"/>
              <a:t>If untrustworthy, keep things simpler, appoint more people or include independent persons?</a:t>
            </a:r>
          </a:p>
          <a:p>
            <a:pPr marL="63500" lvl="0" indent="0">
              <a:buNone/>
            </a:pPr>
            <a:r>
              <a:rPr lang="en-US" dirty="0"/>
              <a:t>We have discussed giving assets directly compared to passing control.  There are benefits in passing control, but also disadvantages.</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3571840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Flexibility – questions to consider</a:t>
            </a:r>
            <a:endParaRPr dirty="0">
              <a:ln w="3175" cmpd="sng">
                <a:solidFill>
                  <a:srgbClr val="E2D7D0"/>
                </a:solidFill>
              </a:ln>
            </a:endParaRPr>
          </a:p>
        </p:txBody>
      </p:sp>
      <p:sp>
        <p:nvSpPr>
          <p:cNvPr id="166" name="Google Shape;166;p19"/>
          <p:cNvSpPr txBox="1">
            <a:spLocks noGrp="1"/>
          </p:cNvSpPr>
          <p:nvPr>
            <p:ph type="body" idx="1"/>
          </p:nvPr>
        </p:nvSpPr>
        <p:spPr>
          <a:xfrm>
            <a:off x="715233" y="866575"/>
            <a:ext cx="7713534" cy="3249900"/>
          </a:xfrm>
          <a:prstGeom prst="rect">
            <a:avLst/>
          </a:prstGeom>
        </p:spPr>
        <p:txBody>
          <a:bodyPr spcFirstLastPara="1" wrap="square" lIns="0" tIns="0" rIns="0" bIns="0" anchor="t" anchorCtr="0">
            <a:noAutofit/>
          </a:bodyPr>
          <a:lstStyle/>
          <a:p>
            <a:pPr lvl="0"/>
            <a:r>
              <a:rPr lang="en-US" dirty="0"/>
              <a:t>Do you want to leave some ‘guidelines’ or ‘rule beyond the grave’</a:t>
            </a:r>
            <a:r>
              <a:rPr lang="en-AU" dirty="0"/>
              <a:t>?</a:t>
            </a:r>
          </a:p>
          <a:p>
            <a:pPr lvl="0"/>
            <a:r>
              <a:rPr lang="en-US" dirty="0"/>
              <a:t>If ruling beyond the grave, we will simplify things to remove any potential for abuse of power.</a:t>
            </a:r>
          </a:p>
          <a:p>
            <a:pPr lvl="0"/>
            <a:r>
              <a:rPr lang="en-US" dirty="0"/>
              <a:t>If leaving some ‘guidelines’, do you trust those in control to </a:t>
            </a:r>
            <a:r>
              <a:rPr lang="en-US" b="1" dirty="0"/>
              <a:t>not </a:t>
            </a:r>
            <a:r>
              <a:rPr lang="en-US" dirty="0"/>
              <a:t>abuse their power?</a:t>
            </a:r>
          </a:p>
          <a:p>
            <a:pPr lvl="0"/>
            <a:r>
              <a:rPr lang="en-US" dirty="0"/>
              <a:t>Think – if the persons in control </a:t>
            </a:r>
            <a:r>
              <a:rPr lang="en-US" i="1" dirty="0"/>
              <a:t>could</a:t>
            </a:r>
            <a:r>
              <a:rPr lang="en-US" dirty="0"/>
              <a:t> take all the assets for themselves, do I trust them </a:t>
            </a:r>
            <a:r>
              <a:rPr lang="en-US" b="1" dirty="0"/>
              <a:t>not</a:t>
            </a:r>
            <a:r>
              <a:rPr lang="en-US" dirty="0"/>
              <a:t> to?</a:t>
            </a:r>
          </a:p>
          <a:p>
            <a:pPr lvl="0"/>
            <a:r>
              <a:rPr lang="en-US" dirty="0"/>
              <a:t>Should I appoint multiple people or an independent person(s)?</a:t>
            </a:r>
          </a:p>
          <a:p>
            <a:pPr lvl="0"/>
            <a:r>
              <a:rPr lang="en-US" dirty="0"/>
              <a:t>Importantly, do I trust those in control to consider my guidelines and act in the best manner possible?</a:t>
            </a:r>
          </a:p>
          <a:p>
            <a:pPr marL="63500" lvl="0" indent="0">
              <a:buNone/>
            </a:pPr>
            <a:r>
              <a:rPr lang="en-US" dirty="0"/>
              <a:t>This ‘guideline’ document is called a ‘memo of directions’, and we provide you with a template to complete at your leisure.</a:t>
            </a:r>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3517460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Memo of directions</a:t>
            </a:r>
            <a:endParaRPr dirty="0">
              <a:ln w="3175" cmpd="sng">
                <a:solidFill>
                  <a:srgbClr val="E2D7D0"/>
                </a:solidFill>
              </a:ln>
            </a:endParaRPr>
          </a:p>
        </p:txBody>
      </p:sp>
      <p:sp>
        <p:nvSpPr>
          <p:cNvPr id="166" name="Google Shape;166;p19"/>
          <p:cNvSpPr txBox="1">
            <a:spLocks noGrp="1"/>
          </p:cNvSpPr>
          <p:nvPr>
            <p:ph type="body" idx="1"/>
          </p:nvPr>
        </p:nvSpPr>
        <p:spPr>
          <a:xfrm>
            <a:off x="715233" y="946800"/>
            <a:ext cx="7713534" cy="3249900"/>
          </a:xfrm>
          <a:prstGeom prst="rect">
            <a:avLst/>
          </a:prstGeom>
        </p:spPr>
        <p:txBody>
          <a:bodyPr spcFirstLastPara="1" wrap="square" lIns="0" tIns="0" rIns="0" bIns="0" anchor="t" anchorCtr="0">
            <a:noAutofit/>
          </a:bodyPr>
          <a:lstStyle/>
          <a:p>
            <a:pPr lvl="0"/>
            <a:r>
              <a:rPr lang="en-US" dirty="0"/>
              <a:t>This document allows you to document your intentions and guidelines</a:t>
            </a:r>
            <a:endParaRPr lang="en-AU" dirty="0"/>
          </a:p>
          <a:p>
            <a:pPr lvl="0"/>
            <a:r>
              <a:rPr lang="en-US" dirty="0"/>
              <a:t>It could be a blank piece of paper, or the template that we provide you</a:t>
            </a:r>
          </a:p>
          <a:p>
            <a:pPr lvl="0"/>
            <a:r>
              <a:rPr lang="en-US" dirty="0"/>
              <a:t>It allows you to outline your thought process without fear of making things too restrictive with wording able to be ‘lax’ and personal</a:t>
            </a:r>
          </a:p>
          <a:p>
            <a:pPr lvl="0"/>
            <a:r>
              <a:rPr lang="en-US" dirty="0"/>
              <a:t>Those looking after your affairs will at least then have a document that they can refer to when looking after your affairs</a:t>
            </a:r>
          </a:p>
          <a:p>
            <a:pPr lvl="0"/>
            <a:r>
              <a:rPr lang="en-US" dirty="0"/>
              <a:t>It allows you to leave some non-binding directions so those in control can administer things per your intentions or administer things in a different manner if your directions are not appropriate at the relevant juncture (we are not mind readers and do not know what the future entails)</a:t>
            </a:r>
            <a:endParaRPr lang="en-AU" dirty="0"/>
          </a:p>
          <a:p>
            <a:pPr marL="63500" lvl="0" indent="0">
              <a:buNone/>
            </a:pPr>
            <a:r>
              <a:rPr lang="en-US" dirty="0"/>
              <a:t>Keep a signed copy of this document with your Will and potentially circulate it to the key persons if you wish as well for their information.</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744021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Will</a:t>
            </a:r>
            <a:endParaRPr dirty="0">
              <a:ln w="3175" cmpd="sng">
                <a:solidFill>
                  <a:srgbClr val="E2D7D0"/>
                </a:solidFill>
              </a:ln>
            </a:endParaRPr>
          </a:p>
        </p:txBody>
      </p:sp>
      <p:sp>
        <p:nvSpPr>
          <p:cNvPr id="166" name="Google Shape;166;p19"/>
          <p:cNvSpPr txBox="1">
            <a:spLocks noGrp="1"/>
          </p:cNvSpPr>
          <p:nvPr>
            <p:ph type="body" idx="1"/>
          </p:nvPr>
        </p:nvSpPr>
        <p:spPr>
          <a:xfrm>
            <a:off x="715233" y="1063375"/>
            <a:ext cx="7713534" cy="3249900"/>
          </a:xfrm>
          <a:prstGeom prst="rect">
            <a:avLst/>
          </a:prstGeom>
        </p:spPr>
        <p:txBody>
          <a:bodyPr spcFirstLastPara="1" wrap="square" lIns="0" tIns="0" rIns="0" bIns="0" anchor="t" anchorCtr="0">
            <a:noAutofit/>
          </a:bodyPr>
          <a:lstStyle/>
          <a:p>
            <a:pPr lvl="0"/>
            <a:r>
              <a:rPr lang="en-US" dirty="0"/>
              <a:t>Two general types of Will</a:t>
            </a:r>
          </a:p>
          <a:p>
            <a:pPr lvl="0"/>
            <a:r>
              <a:rPr lang="en-US" dirty="0"/>
              <a:t>‘Simple’ Will – gives assets that goes into your Will directly to people (maybe with some conditions attaching)</a:t>
            </a:r>
          </a:p>
          <a:p>
            <a:pPr lvl="0"/>
            <a:r>
              <a:rPr lang="en-US" dirty="0"/>
              <a:t>‘Testamentary trust’ Will – gives chosen assets that goes into your Will into a special structure that can be </a:t>
            </a:r>
            <a:r>
              <a:rPr lang="en-US" dirty="0" err="1"/>
              <a:t>utilised</a:t>
            </a:r>
            <a:r>
              <a:rPr lang="en-US" dirty="0"/>
              <a:t> for the benefit of a range of people – it offers various added benefits in exchange for a more complex arrangement</a:t>
            </a:r>
          </a:p>
          <a:p>
            <a:pPr marL="63500" lvl="0" indent="0">
              <a:buNone/>
            </a:pPr>
            <a:r>
              <a:rPr lang="en-US" dirty="0"/>
              <a:t>We will discuss the advantages and disadvantages of each approach and recommend what should be suitable for you</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4182624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What is a testamentary trust</a:t>
            </a:r>
            <a:endParaRPr dirty="0">
              <a:ln w="3175" cmpd="sng">
                <a:solidFill>
                  <a:srgbClr val="E2D7D0"/>
                </a:solidFill>
              </a:ln>
            </a:endParaRPr>
          </a:p>
        </p:txBody>
      </p:sp>
      <p:sp>
        <p:nvSpPr>
          <p:cNvPr id="166" name="Google Shape;166;p19"/>
          <p:cNvSpPr txBox="1">
            <a:spLocks noGrp="1"/>
          </p:cNvSpPr>
          <p:nvPr>
            <p:ph type="body" idx="1"/>
          </p:nvPr>
        </p:nvSpPr>
        <p:spPr>
          <a:xfrm>
            <a:off x="715233" y="1063375"/>
            <a:ext cx="7713534" cy="3249900"/>
          </a:xfrm>
          <a:prstGeom prst="rect">
            <a:avLst/>
          </a:prstGeom>
        </p:spPr>
        <p:txBody>
          <a:bodyPr spcFirstLastPara="1" wrap="square" lIns="0" tIns="0" rIns="0" bIns="0" anchor="t" anchorCtr="0">
            <a:noAutofit/>
          </a:bodyPr>
          <a:lstStyle/>
          <a:p>
            <a:pPr lvl="0"/>
            <a:r>
              <a:rPr lang="en-US" dirty="0"/>
              <a:t>A ‘trust’ is a relationship where: </a:t>
            </a:r>
          </a:p>
          <a:p>
            <a:pPr lvl="1"/>
            <a:r>
              <a:rPr lang="en-US" sz="1800" b="1" dirty="0"/>
              <a:t>somebody </a:t>
            </a:r>
            <a:r>
              <a:rPr lang="en-US" sz="1800" dirty="0"/>
              <a:t>legally (called the trustee)</a:t>
            </a:r>
          </a:p>
          <a:p>
            <a:pPr lvl="1"/>
            <a:r>
              <a:rPr lang="en-US" sz="1800" dirty="0"/>
              <a:t>holds </a:t>
            </a:r>
            <a:r>
              <a:rPr lang="en-US" sz="1800" b="1" dirty="0"/>
              <a:t>something </a:t>
            </a:r>
            <a:r>
              <a:rPr lang="en-US" sz="1800" dirty="0"/>
              <a:t>(assets in the trust)</a:t>
            </a:r>
          </a:p>
          <a:p>
            <a:pPr lvl="1"/>
            <a:r>
              <a:rPr lang="en-US" sz="1800" dirty="0"/>
              <a:t>for </a:t>
            </a:r>
            <a:r>
              <a:rPr lang="en-US" sz="1800" b="1" dirty="0"/>
              <a:t>others’</a:t>
            </a:r>
            <a:r>
              <a:rPr lang="en-US" sz="1800" dirty="0"/>
              <a:t> benefit (called the beneficiaries)</a:t>
            </a:r>
          </a:p>
          <a:p>
            <a:r>
              <a:rPr lang="en-US" dirty="0"/>
              <a:t>‘Testamentary’ just means that it is created on after you pass away (and therefore the assets of this trust are assets that form part of your Will)</a:t>
            </a:r>
          </a:p>
          <a:p>
            <a:r>
              <a:rPr lang="en-US" dirty="0"/>
              <a:t>Lasts for 80 years in all Australian jurisdictions other than South Australia</a:t>
            </a:r>
          </a:p>
          <a:p>
            <a:pPr marL="63500" indent="0">
              <a:buNone/>
            </a:pPr>
            <a:endParaRPr lang="en-US" dirty="0"/>
          </a:p>
          <a:p>
            <a:pPr marL="63500" indent="0">
              <a:buNone/>
            </a:pPr>
            <a:r>
              <a:rPr lang="en-US" dirty="0"/>
              <a:t>If you do not ‘get’ the concept after these slides, let me know as this structure will not be suitable for use.</a:t>
            </a:r>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2134703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ln w="3175" cmpd="sng">
                  <a:solidFill>
                    <a:srgbClr val="E2D7D0"/>
                  </a:solidFill>
                </a:ln>
              </a:rPr>
              <a:t>Overview</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457200" lvl="0" indent="-393700" algn="l" rtl="0">
              <a:spcBef>
                <a:spcPts val="600"/>
              </a:spcBef>
              <a:spcAft>
                <a:spcPts val="0"/>
              </a:spcAft>
              <a:buSzPts val="2600"/>
              <a:buChar char="◈"/>
            </a:pPr>
            <a:r>
              <a:rPr lang="en-AU" dirty="0"/>
              <a:t>About you and your objectives</a:t>
            </a:r>
          </a:p>
          <a:p>
            <a:pPr marL="457200" lvl="0" indent="-393700" algn="l" rtl="0">
              <a:spcBef>
                <a:spcPts val="600"/>
              </a:spcBef>
              <a:spcAft>
                <a:spcPts val="0"/>
              </a:spcAft>
              <a:buSzPts val="2600"/>
              <a:buChar char="◈"/>
            </a:pPr>
            <a:r>
              <a:rPr lang="en-AU" dirty="0"/>
              <a:t>How can we achieve your objectives</a:t>
            </a:r>
          </a:p>
          <a:p>
            <a:pPr marL="457200" lvl="0" indent="-393700" algn="l" rtl="0">
              <a:spcBef>
                <a:spcPts val="600"/>
              </a:spcBef>
              <a:spcAft>
                <a:spcPts val="0"/>
              </a:spcAft>
              <a:buSzPts val="2600"/>
              <a:buChar char="◈"/>
            </a:pPr>
            <a:r>
              <a:rPr lang="en-AU" dirty="0"/>
              <a:t>Documents and advice</a:t>
            </a:r>
          </a:p>
          <a:p>
            <a:pPr marL="0" lvl="0" indent="0" algn="l" rtl="0">
              <a:spcBef>
                <a:spcPts val="1000"/>
              </a:spcBef>
              <a:spcAft>
                <a:spcPts val="1000"/>
              </a:spcAft>
              <a:buNone/>
            </a:pPr>
            <a:r>
              <a:rPr lang="en-AU" dirty="0"/>
              <a:t>Our goal is for you to walkaway with a largely completed estate plan and an understanding of any additional steps you that may need to be actioned.</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257030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To ‘testamentary trust’ or not</a:t>
            </a:r>
            <a:endParaRPr dirty="0">
              <a:ln w="3175" cmpd="sng">
                <a:solidFill>
                  <a:srgbClr val="E2D7D0"/>
                </a:solidFill>
              </a:ln>
            </a:endParaRPr>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1175906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Protection of testamentary trust</a:t>
            </a:r>
            <a:endParaRPr dirty="0">
              <a:ln w="3175" cmpd="sng">
                <a:solidFill>
                  <a:srgbClr val="E2D7D0"/>
                </a:solidFill>
              </a:ln>
            </a:endParaRPr>
          </a:p>
        </p:txBody>
      </p:sp>
      <p:sp>
        <p:nvSpPr>
          <p:cNvPr id="166" name="Google Shape;166;p19"/>
          <p:cNvSpPr txBox="1">
            <a:spLocks noGrp="1"/>
          </p:cNvSpPr>
          <p:nvPr>
            <p:ph type="body" idx="1"/>
          </p:nvPr>
        </p:nvSpPr>
        <p:spPr>
          <a:xfrm>
            <a:off x="715233" y="1063375"/>
            <a:ext cx="7713534" cy="3249900"/>
          </a:xfrm>
          <a:prstGeom prst="rect">
            <a:avLst/>
          </a:prstGeom>
        </p:spPr>
        <p:txBody>
          <a:bodyPr spcFirstLastPara="1" wrap="square" lIns="0" tIns="0" rIns="0" bIns="0" anchor="t" anchorCtr="0">
            <a:noAutofit/>
          </a:bodyPr>
          <a:lstStyle/>
          <a:p>
            <a:pPr lvl="0"/>
            <a:r>
              <a:rPr lang="en-US" dirty="0"/>
              <a:t>At law, the greater the divide between the trustee and beneficiary, the stronger the protection</a:t>
            </a:r>
          </a:p>
          <a:p>
            <a:pPr lvl="0"/>
            <a:r>
              <a:rPr lang="en-US" dirty="0"/>
              <a:t>Impossible to structure correctly without predicting the future</a:t>
            </a:r>
          </a:p>
          <a:p>
            <a:pPr lvl="0"/>
            <a:r>
              <a:rPr lang="en-US" dirty="0"/>
              <a:t>At least including an initial set up in Will allows recipients to restructure at the appropriate juncture</a:t>
            </a:r>
          </a:p>
          <a:p>
            <a:pPr lvl="0"/>
            <a:r>
              <a:rPr lang="en-US" dirty="0"/>
              <a:t>If there is a known threat, then we can structure the testamentary trust</a:t>
            </a:r>
          </a:p>
          <a:p>
            <a:pPr lvl="0"/>
            <a:r>
              <a:rPr lang="en-US" dirty="0"/>
              <a:t>Again, the less control beneficiaries have, the greater the protection</a:t>
            </a:r>
          </a:p>
          <a:p>
            <a:pPr lvl="0"/>
            <a:r>
              <a:rPr lang="en-US" dirty="0"/>
              <a:t>Family law case - </a:t>
            </a:r>
            <a:r>
              <a:rPr lang="en-US" i="1" dirty="0"/>
              <a:t>Bernard</a:t>
            </a:r>
            <a:endParaRPr lang="en-US"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3877214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
        <p:nvSpPr>
          <p:cNvPr id="7" name="Google Shape;193;p21">
            <a:extLst>
              <a:ext uri="{FF2B5EF4-FFF2-40B4-BE49-F238E27FC236}">
                <a16:creationId xmlns:a16="http://schemas.microsoft.com/office/drawing/2014/main" id="{5C6DA6DA-184D-4A0B-8AC2-84DB4D119F8C}"/>
              </a:ext>
            </a:extLst>
          </p:cNvPr>
          <p:cNvSpPr txBox="1">
            <a:spLocks/>
          </p:cNvSpPr>
          <p:nvPr/>
        </p:nvSpPr>
        <p:spPr>
          <a:xfrm>
            <a:off x="675409" y="669775"/>
            <a:ext cx="8108891" cy="393600"/>
          </a:xfrm>
          <a:prstGeom prst="rect">
            <a:avLst/>
          </a:prstGeom>
          <a:effectLst/>
        </p:spPr>
        <p:txBody>
          <a:bodyPr spcFirstLastPara="1" vert="horz" wrap="square" lIns="0" tIns="0" rIns="0" bIns="0" rtlCol="0" anchor="b" anchorCtr="0">
            <a:no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GB" dirty="0"/>
              <a:t>Benefits and disadvantages</a:t>
            </a:r>
          </a:p>
        </p:txBody>
      </p:sp>
      <p:graphicFrame>
        <p:nvGraphicFramePr>
          <p:cNvPr id="23" name="Google Shape;243;p26">
            <a:extLst>
              <a:ext uri="{FF2B5EF4-FFF2-40B4-BE49-F238E27FC236}">
                <a16:creationId xmlns:a16="http://schemas.microsoft.com/office/drawing/2014/main" id="{A119ACC7-BCFD-4E3D-B429-DD675C6396D1}"/>
              </a:ext>
            </a:extLst>
          </p:cNvPr>
          <p:cNvGraphicFramePr/>
          <p:nvPr>
            <p:extLst>
              <p:ext uri="{D42A27DB-BD31-4B8C-83A1-F6EECF244321}">
                <p14:modId xmlns:p14="http://schemas.microsoft.com/office/powerpoint/2010/main" val="2139398849"/>
              </p:ext>
            </p:extLst>
          </p:nvPr>
        </p:nvGraphicFramePr>
        <p:xfrm>
          <a:off x="796953" y="1306033"/>
          <a:ext cx="7550094" cy="2531433"/>
        </p:xfrm>
        <a:graphic>
          <a:graphicData uri="http://schemas.openxmlformats.org/drawingml/2006/table">
            <a:tbl>
              <a:tblPr>
                <a:noFill/>
                <a:tableStyleId>{B78E0306-F797-40F2-A60D-C82D4738DFAC}</a:tableStyleId>
              </a:tblPr>
              <a:tblGrid>
                <a:gridCol w="2516698">
                  <a:extLst>
                    <a:ext uri="{9D8B030D-6E8A-4147-A177-3AD203B41FA5}">
                      <a16:colId xmlns:a16="http://schemas.microsoft.com/office/drawing/2014/main" val="20000"/>
                    </a:ext>
                  </a:extLst>
                </a:gridCol>
                <a:gridCol w="2516698">
                  <a:extLst>
                    <a:ext uri="{9D8B030D-6E8A-4147-A177-3AD203B41FA5}">
                      <a16:colId xmlns:a16="http://schemas.microsoft.com/office/drawing/2014/main" val="20001"/>
                    </a:ext>
                  </a:extLst>
                </a:gridCol>
                <a:gridCol w="2516698">
                  <a:extLst>
                    <a:ext uri="{9D8B030D-6E8A-4147-A177-3AD203B41FA5}">
                      <a16:colId xmlns:a16="http://schemas.microsoft.com/office/drawing/2014/main" val="20002"/>
                    </a:ext>
                  </a:extLst>
                </a:gridCol>
              </a:tblGrid>
              <a:tr h="474073">
                <a:tc>
                  <a:txBody>
                    <a:bodyPr/>
                    <a:lstStyle/>
                    <a:p>
                      <a:pPr marL="0" lvl="0" indent="0" algn="l" rtl="0">
                        <a:spcBef>
                          <a:spcPts val="0"/>
                        </a:spcBef>
                        <a:spcAft>
                          <a:spcPts val="0"/>
                        </a:spcAft>
                        <a:buNone/>
                      </a:pPr>
                      <a:r>
                        <a:rPr lang="en-AU" sz="1100" b="1" dirty="0">
                          <a:solidFill>
                            <a:srgbClr val="272A35"/>
                          </a:solidFill>
                          <a:latin typeface="+mj-lt"/>
                          <a:ea typeface="Tinos"/>
                          <a:cs typeface="Tinos"/>
                          <a:sym typeface="Tinos"/>
                        </a:rPr>
                        <a:t>Advantages</a:t>
                      </a:r>
                      <a:endParaRPr sz="1100" b="1"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1" dirty="0">
                          <a:solidFill>
                            <a:srgbClr val="272A35"/>
                          </a:solidFill>
                          <a:latin typeface="+mj-lt"/>
                          <a:ea typeface="Tinos"/>
                          <a:cs typeface="Tinos"/>
                          <a:sym typeface="Tinos"/>
                        </a:rPr>
                        <a:t>How</a:t>
                      </a:r>
                      <a:endParaRPr sz="1100" b="1"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1" dirty="0">
                          <a:solidFill>
                            <a:srgbClr val="272A35"/>
                          </a:solidFill>
                          <a:latin typeface="+mj-lt"/>
                          <a:ea typeface="Tinos"/>
                          <a:cs typeface="Tinos"/>
                          <a:sym typeface="Tinos"/>
                        </a:rPr>
                        <a:t>Disadvantages</a:t>
                      </a:r>
                      <a:endParaRPr sz="1100" b="1"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0"/>
                  </a:ext>
                </a:extLst>
              </a:tr>
              <a:tr h="259649">
                <a:tc>
                  <a:txBody>
                    <a:bodyPr/>
                    <a:lstStyle/>
                    <a:p>
                      <a:pPr marL="0" lvl="0" indent="0" algn="l" rtl="0">
                        <a:spcBef>
                          <a:spcPts val="0"/>
                        </a:spcBef>
                        <a:spcAft>
                          <a:spcPts val="0"/>
                        </a:spcAft>
                        <a:buNone/>
                      </a:pPr>
                      <a:r>
                        <a:rPr lang="en-AU" sz="1100" b="0" dirty="0">
                          <a:solidFill>
                            <a:srgbClr val="272A35"/>
                          </a:solidFill>
                          <a:latin typeface="+mj-lt"/>
                          <a:ea typeface="Tinos"/>
                          <a:cs typeface="Tinos"/>
                          <a:sym typeface="Tinos"/>
                        </a:rPr>
                        <a:t>Asset protection</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People who may be sued do not receive assets in their name</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GB" sz="1100" b="0" kern="1200" dirty="0">
                          <a:solidFill>
                            <a:srgbClr val="272A35"/>
                          </a:solidFill>
                          <a:latin typeface="+mj-lt"/>
                          <a:ea typeface="Tinos"/>
                          <a:cs typeface="Tinos"/>
                          <a:sym typeface="Tinos"/>
                        </a:rPr>
                        <a:t>Concept can be difficult to understand</a:t>
                      </a:r>
                    </a:p>
                    <a:p>
                      <a:pPr marL="0" lvl="0" indent="0" algn="ctr" rtl="0">
                        <a:spcBef>
                          <a:spcPts val="0"/>
                        </a:spcBef>
                        <a:spcAft>
                          <a:spcPts val="0"/>
                        </a:spcAft>
                        <a:buNone/>
                      </a:pP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1"/>
                  </a:ext>
                </a:extLst>
              </a:tr>
              <a:tr h="398477">
                <a:tc>
                  <a:txBody>
                    <a:bodyPr/>
                    <a:lstStyle/>
                    <a:p>
                      <a:pPr marL="0" lvl="0" indent="0" algn="l" rtl="0">
                        <a:spcBef>
                          <a:spcPts val="0"/>
                        </a:spcBef>
                        <a:spcAft>
                          <a:spcPts val="0"/>
                        </a:spcAft>
                        <a:buNone/>
                      </a:pPr>
                      <a:r>
                        <a:rPr lang="en-AU" sz="1100" b="0" dirty="0">
                          <a:solidFill>
                            <a:srgbClr val="272A35"/>
                          </a:solidFill>
                          <a:latin typeface="+mj-lt"/>
                          <a:ea typeface="Tinos"/>
                          <a:cs typeface="Tinos"/>
                          <a:sym typeface="Tinos"/>
                        </a:rPr>
                        <a:t>Flexibility and control over succession</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There are mechanisms to allow control to be passed down in various ways</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GB" sz="1100" b="0" kern="1200" dirty="0">
                          <a:solidFill>
                            <a:srgbClr val="272A35"/>
                          </a:solidFill>
                          <a:latin typeface="+mj-lt"/>
                          <a:ea typeface="Tinos"/>
                          <a:cs typeface="Tinos"/>
                          <a:sym typeface="Tinos"/>
                        </a:rPr>
                        <a:t>More thought required when preparing your Will </a:t>
                      </a: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2"/>
                  </a:ext>
                </a:extLst>
              </a:tr>
              <a:tr h="398067">
                <a:tc>
                  <a:txBody>
                    <a:bodyPr/>
                    <a:lstStyle/>
                    <a:p>
                      <a:pPr marL="0" lvl="0" indent="0" algn="l" rtl="0">
                        <a:spcBef>
                          <a:spcPts val="0"/>
                        </a:spcBef>
                        <a:spcAft>
                          <a:spcPts val="0"/>
                        </a:spcAft>
                        <a:buNone/>
                      </a:pPr>
                      <a:r>
                        <a:rPr lang="en-AU" sz="1100" b="0" dirty="0">
                          <a:solidFill>
                            <a:srgbClr val="272A35"/>
                          </a:solidFill>
                          <a:latin typeface="+mj-lt"/>
                          <a:ea typeface="Tinos"/>
                          <a:cs typeface="Tinos"/>
                          <a:sym typeface="Tinos"/>
                        </a:rPr>
                        <a:t>Tax planning opportunities</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Ability to distribute to a range of people (including minors at adult tax rates)</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Tax can be tricky to understand</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extLst>
                  <a:ext uri="{0D108BD9-81ED-4DB2-BD59-A6C34878D82A}">
                    <a16:rowId xmlns:a16="http://schemas.microsoft.com/office/drawing/2014/main" val="10003"/>
                  </a:ext>
                </a:extLst>
              </a:tr>
              <a:tr h="278165">
                <a:tc>
                  <a:txBody>
                    <a:bodyPr/>
                    <a:lstStyle/>
                    <a:p>
                      <a:pPr marL="0" lvl="0" indent="0" algn="l" rtl="0">
                        <a:spcBef>
                          <a:spcPts val="0"/>
                        </a:spcBef>
                        <a:spcAft>
                          <a:spcPts val="0"/>
                        </a:spcAft>
                        <a:buNone/>
                      </a:pPr>
                      <a:r>
                        <a:rPr lang="en-AU" sz="1100" b="0" dirty="0">
                          <a:solidFill>
                            <a:srgbClr val="272A35"/>
                          </a:solidFill>
                          <a:latin typeface="+mj-lt"/>
                          <a:ea typeface="Tinos"/>
                          <a:cs typeface="Tinos"/>
                          <a:sym typeface="Tinos"/>
                        </a:rPr>
                        <a:t>Reduce potential future transaction fees</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Potential tax exemptions available (as of date of this presentation)</a:t>
                      </a:r>
                      <a:endParaRPr sz="1100" b="0" dirty="0">
                        <a:solidFill>
                          <a:srgbClr val="272A35"/>
                        </a:solidFill>
                        <a:latin typeface="+mj-lt"/>
                        <a:ea typeface="Tinos"/>
                        <a:cs typeface="Tinos"/>
                        <a:sym typeface="Tinos"/>
                      </a:endParaRPr>
                    </a:p>
                  </a:txBody>
                  <a:tcPr marL="91425" marR="91425" marT="68575" marB="68575" anchor="ctr">
                    <a:lnL w="9525" cap="flat" cmpd="sng" algn="ctr">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GB" sz="1100" b="0" kern="1200" dirty="0">
                          <a:solidFill>
                            <a:srgbClr val="272A35"/>
                          </a:solidFill>
                          <a:latin typeface="+mj-lt"/>
                          <a:ea typeface="Tinos"/>
                          <a:cs typeface="Tinos"/>
                          <a:sym typeface="Tinos"/>
                        </a:rPr>
                        <a:t>Ongoing administration costs once created</a:t>
                      </a:r>
                    </a:p>
                    <a:p>
                      <a:pPr marL="0" lvl="0" indent="0" algn="ctr" rtl="0">
                        <a:spcBef>
                          <a:spcPts val="0"/>
                        </a:spcBef>
                        <a:spcAft>
                          <a:spcPts val="0"/>
                        </a:spcAft>
                        <a:buNone/>
                      </a:pPr>
                      <a:endParaRPr lang="en-GB" sz="1100" b="0" kern="1200" dirty="0">
                        <a:solidFill>
                          <a:srgbClr val="272A35"/>
                        </a:solidFill>
                        <a:latin typeface="+mj-lt"/>
                        <a:ea typeface="Tinos"/>
                        <a:cs typeface="Tinos"/>
                        <a:sym typeface="Tinos"/>
                      </a:endParaRPr>
                    </a:p>
                  </a:txBody>
                  <a:tcPr marL="91425" marR="91425" marT="68575" marB="68575" anchor="ctr">
                    <a:lnL w="9525" cap="flat" cmpd="sng" algn="ctr">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extLst>
                  <a:ext uri="{0D108BD9-81ED-4DB2-BD59-A6C34878D82A}">
                    <a16:rowId xmlns:a16="http://schemas.microsoft.com/office/drawing/2014/main" val="3031412098"/>
                  </a:ext>
                </a:extLst>
              </a:tr>
            </a:tbl>
          </a:graphicData>
        </a:graphic>
      </p:graphicFrame>
    </p:spTree>
    <p:extLst>
      <p:ext uri="{BB962C8B-B14F-4D97-AF65-F5344CB8AC3E}">
        <p14:creationId xmlns:p14="http://schemas.microsoft.com/office/powerpoint/2010/main" val="13995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
        <p:nvSpPr>
          <p:cNvPr id="7" name="Google Shape;193;p21">
            <a:extLst>
              <a:ext uri="{FF2B5EF4-FFF2-40B4-BE49-F238E27FC236}">
                <a16:creationId xmlns:a16="http://schemas.microsoft.com/office/drawing/2014/main" id="{5C6DA6DA-184D-4A0B-8AC2-84DB4D119F8C}"/>
              </a:ext>
            </a:extLst>
          </p:cNvPr>
          <p:cNvSpPr txBox="1">
            <a:spLocks/>
          </p:cNvSpPr>
          <p:nvPr/>
        </p:nvSpPr>
        <p:spPr>
          <a:xfrm>
            <a:off x="675409" y="669775"/>
            <a:ext cx="8108891" cy="393600"/>
          </a:xfrm>
          <a:prstGeom prst="rect">
            <a:avLst/>
          </a:prstGeom>
          <a:effectLst/>
        </p:spPr>
        <p:txBody>
          <a:bodyPr spcFirstLastPara="1" vert="horz" wrap="square" lIns="0" tIns="0" rIns="0" bIns="0" rtlCol="0" anchor="b" anchorCtr="0">
            <a:no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GB" dirty="0"/>
              <a:t>When to have a testamentary trust?</a:t>
            </a:r>
          </a:p>
        </p:txBody>
      </p:sp>
      <p:graphicFrame>
        <p:nvGraphicFramePr>
          <p:cNvPr id="23" name="Google Shape;243;p26">
            <a:extLst>
              <a:ext uri="{FF2B5EF4-FFF2-40B4-BE49-F238E27FC236}">
                <a16:creationId xmlns:a16="http://schemas.microsoft.com/office/drawing/2014/main" id="{A119ACC7-BCFD-4E3D-B429-DD675C6396D1}"/>
              </a:ext>
            </a:extLst>
          </p:cNvPr>
          <p:cNvGraphicFramePr/>
          <p:nvPr>
            <p:extLst>
              <p:ext uri="{D42A27DB-BD31-4B8C-83A1-F6EECF244321}">
                <p14:modId xmlns:p14="http://schemas.microsoft.com/office/powerpoint/2010/main" val="328089290"/>
              </p:ext>
            </p:extLst>
          </p:nvPr>
        </p:nvGraphicFramePr>
        <p:xfrm>
          <a:off x="796953" y="1306033"/>
          <a:ext cx="7474592" cy="1891363"/>
        </p:xfrm>
        <a:graphic>
          <a:graphicData uri="http://schemas.openxmlformats.org/drawingml/2006/table">
            <a:tbl>
              <a:tblPr>
                <a:noFill/>
                <a:tableStyleId>{B78E0306-F797-40F2-A60D-C82D4738DFAC}</a:tableStyleId>
              </a:tblPr>
              <a:tblGrid>
                <a:gridCol w="3737296">
                  <a:extLst>
                    <a:ext uri="{9D8B030D-6E8A-4147-A177-3AD203B41FA5}">
                      <a16:colId xmlns:a16="http://schemas.microsoft.com/office/drawing/2014/main" val="20001"/>
                    </a:ext>
                  </a:extLst>
                </a:gridCol>
                <a:gridCol w="3737296">
                  <a:extLst>
                    <a:ext uri="{9D8B030D-6E8A-4147-A177-3AD203B41FA5}">
                      <a16:colId xmlns:a16="http://schemas.microsoft.com/office/drawing/2014/main" val="20002"/>
                    </a:ext>
                  </a:extLst>
                </a:gridCol>
              </a:tblGrid>
              <a:tr h="474073">
                <a:tc>
                  <a:txBody>
                    <a:bodyPr/>
                    <a:lstStyle/>
                    <a:p>
                      <a:pPr marL="0" lvl="0" indent="0" algn="ctr" rtl="0">
                        <a:spcBef>
                          <a:spcPts val="0"/>
                        </a:spcBef>
                        <a:spcAft>
                          <a:spcPts val="0"/>
                        </a:spcAft>
                        <a:buNone/>
                      </a:pPr>
                      <a:r>
                        <a:rPr lang="en-AU" sz="1100" b="1" dirty="0">
                          <a:solidFill>
                            <a:srgbClr val="272A35"/>
                          </a:solidFill>
                          <a:latin typeface="+mj-lt"/>
                          <a:ea typeface="Tinos"/>
                          <a:cs typeface="Tinos"/>
                          <a:sym typeface="Tinos"/>
                        </a:rPr>
                        <a:t>Immediately</a:t>
                      </a:r>
                      <a:endParaRPr sz="1100" b="1"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1" dirty="0">
                          <a:solidFill>
                            <a:srgbClr val="272A35"/>
                          </a:solidFill>
                          <a:latin typeface="+mj-lt"/>
                          <a:ea typeface="Tinos"/>
                          <a:cs typeface="Tinos"/>
                          <a:sym typeface="Tinos"/>
                        </a:rPr>
                        <a:t>On death of both of you</a:t>
                      </a:r>
                      <a:endParaRPr sz="1100" b="1"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0"/>
                  </a:ext>
                </a:extLst>
              </a:tr>
              <a:tr h="259649">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Want spouse to utilise benefits of a testamentary trust</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GB" sz="1100" b="0" kern="1200" dirty="0">
                          <a:solidFill>
                            <a:srgbClr val="272A35"/>
                          </a:solidFill>
                          <a:latin typeface="+mj-lt"/>
                          <a:ea typeface="Tinos"/>
                          <a:cs typeface="Tinos"/>
                          <a:sym typeface="Tinos"/>
                        </a:rPr>
                        <a:t>Spouse has no need for any of the testamentary trust benefits</a:t>
                      </a:r>
                    </a:p>
                    <a:p>
                      <a:pPr marL="0" lvl="0" indent="0" algn="ctr" rtl="0">
                        <a:spcBef>
                          <a:spcPts val="0"/>
                        </a:spcBef>
                        <a:spcAft>
                          <a:spcPts val="0"/>
                        </a:spcAft>
                        <a:buNone/>
                      </a:pP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1"/>
                  </a:ext>
                </a:extLst>
              </a:tr>
              <a:tr h="398477">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Spouse will receive substantial assets under estate ($400,000+)</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GB" sz="1100" b="0" kern="1200" dirty="0">
                          <a:solidFill>
                            <a:srgbClr val="272A35"/>
                          </a:solidFill>
                          <a:latin typeface="+mj-lt"/>
                          <a:ea typeface="Tinos"/>
                          <a:cs typeface="Tinos"/>
                          <a:sym typeface="Tinos"/>
                        </a:rPr>
                        <a:t>Lack of assets will form part of your estate</a:t>
                      </a: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2"/>
                  </a:ext>
                </a:extLst>
              </a:tr>
              <a:tr h="398067">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Useful if there are minors able to benefit</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No minors around and no need to have ability to distribute to adult children</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9231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
        <p:nvSpPr>
          <p:cNvPr id="7" name="Google Shape;193;p21">
            <a:extLst>
              <a:ext uri="{FF2B5EF4-FFF2-40B4-BE49-F238E27FC236}">
                <a16:creationId xmlns:a16="http://schemas.microsoft.com/office/drawing/2014/main" id="{5C6DA6DA-184D-4A0B-8AC2-84DB4D119F8C}"/>
              </a:ext>
            </a:extLst>
          </p:cNvPr>
          <p:cNvSpPr txBox="1">
            <a:spLocks/>
          </p:cNvSpPr>
          <p:nvPr/>
        </p:nvSpPr>
        <p:spPr>
          <a:xfrm>
            <a:off x="675409" y="669775"/>
            <a:ext cx="8108891" cy="393600"/>
          </a:xfrm>
          <a:prstGeom prst="rect">
            <a:avLst/>
          </a:prstGeom>
          <a:effectLst/>
        </p:spPr>
        <p:txBody>
          <a:bodyPr spcFirstLastPara="1" vert="horz" wrap="square" lIns="0" tIns="0" rIns="0" bIns="0" rtlCol="0" anchor="b" anchorCtr="0">
            <a:noAutofit/>
          </a:bodyPr>
          <a:lst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GB" dirty="0"/>
              <a:t>How many testamentary trusts?</a:t>
            </a:r>
          </a:p>
        </p:txBody>
      </p:sp>
      <p:graphicFrame>
        <p:nvGraphicFramePr>
          <p:cNvPr id="23" name="Google Shape;243;p26">
            <a:extLst>
              <a:ext uri="{FF2B5EF4-FFF2-40B4-BE49-F238E27FC236}">
                <a16:creationId xmlns:a16="http://schemas.microsoft.com/office/drawing/2014/main" id="{A119ACC7-BCFD-4E3D-B429-DD675C6396D1}"/>
              </a:ext>
            </a:extLst>
          </p:cNvPr>
          <p:cNvGraphicFramePr/>
          <p:nvPr>
            <p:extLst>
              <p:ext uri="{D42A27DB-BD31-4B8C-83A1-F6EECF244321}">
                <p14:modId xmlns:p14="http://schemas.microsoft.com/office/powerpoint/2010/main" val="1341644194"/>
              </p:ext>
            </p:extLst>
          </p:nvPr>
        </p:nvGraphicFramePr>
        <p:xfrm>
          <a:off x="796953" y="1306033"/>
          <a:ext cx="7474592" cy="2687497"/>
        </p:xfrm>
        <a:graphic>
          <a:graphicData uri="http://schemas.openxmlformats.org/drawingml/2006/table">
            <a:tbl>
              <a:tblPr>
                <a:noFill/>
                <a:tableStyleId>{B78E0306-F797-40F2-A60D-C82D4738DFAC}</a:tableStyleId>
              </a:tblPr>
              <a:tblGrid>
                <a:gridCol w="3737296">
                  <a:extLst>
                    <a:ext uri="{9D8B030D-6E8A-4147-A177-3AD203B41FA5}">
                      <a16:colId xmlns:a16="http://schemas.microsoft.com/office/drawing/2014/main" val="20001"/>
                    </a:ext>
                  </a:extLst>
                </a:gridCol>
                <a:gridCol w="3737296">
                  <a:extLst>
                    <a:ext uri="{9D8B030D-6E8A-4147-A177-3AD203B41FA5}">
                      <a16:colId xmlns:a16="http://schemas.microsoft.com/office/drawing/2014/main" val="20002"/>
                    </a:ext>
                  </a:extLst>
                </a:gridCol>
              </a:tblGrid>
              <a:tr h="474073">
                <a:tc>
                  <a:txBody>
                    <a:bodyPr/>
                    <a:lstStyle/>
                    <a:p>
                      <a:pPr marL="0" lvl="0" indent="0" algn="ctr" rtl="0">
                        <a:spcBef>
                          <a:spcPts val="0"/>
                        </a:spcBef>
                        <a:spcAft>
                          <a:spcPts val="0"/>
                        </a:spcAft>
                        <a:buNone/>
                      </a:pPr>
                      <a:r>
                        <a:rPr lang="en-AU" sz="1100" b="1" dirty="0">
                          <a:solidFill>
                            <a:srgbClr val="272A35"/>
                          </a:solidFill>
                          <a:latin typeface="+mj-lt"/>
                          <a:ea typeface="Tinos"/>
                          <a:cs typeface="Tinos"/>
                          <a:sym typeface="Tinos"/>
                        </a:rPr>
                        <a:t>Single</a:t>
                      </a:r>
                      <a:endParaRPr sz="1100" b="1"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1" dirty="0">
                          <a:solidFill>
                            <a:srgbClr val="272A35"/>
                          </a:solidFill>
                          <a:latin typeface="+mj-lt"/>
                          <a:ea typeface="Tinos"/>
                          <a:cs typeface="Tinos"/>
                          <a:sym typeface="Tinos"/>
                        </a:rPr>
                        <a:t>Multiple</a:t>
                      </a:r>
                      <a:endParaRPr sz="1100" b="1"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0"/>
                  </a:ext>
                </a:extLst>
              </a:tr>
              <a:tr h="259649">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Unable to clearly split assets</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GB" sz="1100" b="0" kern="1200" dirty="0">
                          <a:solidFill>
                            <a:srgbClr val="272A35"/>
                          </a:solidFill>
                          <a:latin typeface="+mj-lt"/>
                          <a:ea typeface="Tinos"/>
                          <a:cs typeface="Tinos"/>
                          <a:sym typeface="Tinos"/>
                        </a:rPr>
                        <a:t>Ability to clearly split assets between different trusts</a:t>
                      </a:r>
                    </a:p>
                    <a:p>
                      <a:pPr marL="0" lvl="0" indent="0" algn="ctr" rtl="0">
                        <a:spcBef>
                          <a:spcPts val="0"/>
                        </a:spcBef>
                        <a:spcAft>
                          <a:spcPts val="0"/>
                        </a:spcAft>
                        <a:buNone/>
                      </a:pP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1"/>
                  </a:ext>
                </a:extLst>
              </a:tr>
              <a:tr h="398477">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Commonly used when benefiting minors (no need for minors to have separate trusts)</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GB" sz="1100" b="0" kern="1200" dirty="0">
                          <a:solidFill>
                            <a:srgbClr val="272A35"/>
                          </a:solidFill>
                          <a:latin typeface="+mj-lt"/>
                          <a:ea typeface="Tinos"/>
                          <a:cs typeface="Tinos"/>
                          <a:sym typeface="Tinos"/>
                        </a:rPr>
                        <a:t>Beneficiaries have increased autonomy</a:t>
                      </a: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solidFill>
                        <a:srgbClr val="E2D7D0"/>
                      </a:solidFill>
                      <a:prstDash val="solid"/>
                      <a:round/>
                      <a:headEnd type="none" w="sm" len="sm"/>
                      <a:tailEnd type="none" w="sm" len="sm"/>
                    </a:lnB>
                  </a:tcPr>
                </a:tc>
                <a:extLst>
                  <a:ext uri="{0D108BD9-81ED-4DB2-BD59-A6C34878D82A}">
                    <a16:rowId xmlns:a16="http://schemas.microsoft.com/office/drawing/2014/main" val="10002"/>
                  </a:ext>
                </a:extLst>
              </a:tr>
              <a:tr h="398067">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Beneficiaries are able to work together</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Beneficiaries are unable to work together</a:t>
                      </a:r>
                    </a:p>
                  </a:txBody>
                  <a:tcPr marL="91425" marR="91425" marT="68575" marB="68575" anchor="ctr">
                    <a:lnL w="9525" cap="flat" cmpd="sng">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extLst>
                  <a:ext uri="{0D108BD9-81ED-4DB2-BD59-A6C34878D82A}">
                    <a16:rowId xmlns:a16="http://schemas.microsoft.com/office/drawing/2014/main" val="10003"/>
                  </a:ext>
                </a:extLst>
              </a:tr>
              <a:tr h="398067">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Want for a greater sense of purpose</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Beneficiaries have separate personal risk/tax profiles</a:t>
                      </a:r>
                    </a:p>
                  </a:txBody>
                  <a:tcPr marL="91425" marR="91425" marT="68575" marB="68575" anchor="ctr">
                    <a:lnL w="9525" cap="flat" cmpd="sng" algn="ctr">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extLst>
                  <a:ext uri="{0D108BD9-81ED-4DB2-BD59-A6C34878D82A}">
                    <a16:rowId xmlns:a16="http://schemas.microsoft.com/office/drawing/2014/main" val="130276277"/>
                  </a:ext>
                </a:extLst>
              </a:tr>
              <a:tr h="398067">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Simpler as only one trust required to be administered</a:t>
                      </a:r>
                      <a:endParaRPr sz="1100" b="0" dirty="0">
                        <a:solidFill>
                          <a:srgbClr val="272A35"/>
                        </a:solidFill>
                        <a:latin typeface="+mj-lt"/>
                        <a:ea typeface="Tinos"/>
                        <a:cs typeface="Tinos"/>
                        <a:sym typeface="Tinos"/>
                      </a:endParaRPr>
                    </a:p>
                  </a:txBody>
                  <a:tcPr marL="91425" marR="91425" marT="68575" marB="68575" anchor="ctr">
                    <a:lnL w="9525" cap="flat" cmpd="sng">
                      <a:solidFill>
                        <a:srgbClr val="E2D7D0"/>
                      </a:solidFill>
                      <a:prstDash val="solid"/>
                      <a:round/>
                      <a:headEnd type="none" w="sm" len="sm"/>
                      <a:tailEnd type="none" w="sm" len="sm"/>
                    </a:lnL>
                    <a:lnR w="9525" cap="flat" cmpd="sng" algn="ctr">
                      <a:solidFill>
                        <a:srgbClr val="E2D7D0"/>
                      </a:solidFill>
                      <a:prstDash val="solid"/>
                      <a:round/>
                      <a:headEnd type="none" w="sm" len="sm"/>
                      <a:tailEnd type="none" w="sm" len="sm"/>
                    </a:lnR>
                    <a:lnT w="9525" cap="flat" cmpd="sng" algn="ctr">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tc>
                  <a:txBody>
                    <a:bodyPr/>
                    <a:lstStyle/>
                    <a:p>
                      <a:pPr marL="0" lvl="0" indent="0" algn="ctr" rtl="0">
                        <a:spcBef>
                          <a:spcPts val="0"/>
                        </a:spcBef>
                        <a:spcAft>
                          <a:spcPts val="0"/>
                        </a:spcAft>
                        <a:buNone/>
                      </a:pPr>
                      <a:r>
                        <a:rPr lang="en-AU" sz="1100" b="0" dirty="0">
                          <a:solidFill>
                            <a:srgbClr val="272A35"/>
                          </a:solidFill>
                          <a:latin typeface="+mj-lt"/>
                          <a:ea typeface="Tinos"/>
                          <a:cs typeface="Tinos"/>
                          <a:sym typeface="Tinos"/>
                        </a:rPr>
                        <a:t>Sufficient assets able to form part of estate ($400,000 per trust at least)</a:t>
                      </a:r>
                    </a:p>
                  </a:txBody>
                  <a:tcPr marL="91425" marR="91425" marT="68575" marB="68575" anchor="ctr">
                    <a:lnL w="9525" cap="flat" cmpd="sng" algn="ctr">
                      <a:solidFill>
                        <a:srgbClr val="E2D7D0"/>
                      </a:solidFill>
                      <a:prstDash val="solid"/>
                      <a:round/>
                      <a:headEnd type="none" w="sm" len="sm"/>
                      <a:tailEnd type="none" w="sm" len="sm"/>
                    </a:lnL>
                    <a:lnR w="9525" cap="flat" cmpd="sng">
                      <a:solidFill>
                        <a:srgbClr val="E2D7D0"/>
                      </a:solidFill>
                      <a:prstDash val="solid"/>
                      <a:round/>
                      <a:headEnd type="none" w="sm" len="sm"/>
                      <a:tailEnd type="none" w="sm" len="sm"/>
                    </a:lnR>
                    <a:lnT w="9525" cap="flat" cmpd="sng">
                      <a:solidFill>
                        <a:srgbClr val="E2D7D0"/>
                      </a:solidFill>
                      <a:prstDash val="solid"/>
                      <a:round/>
                      <a:headEnd type="none" w="sm" len="sm"/>
                      <a:tailEnd type="none" w="sm" len="sm"/>
                    </a:lnT>
                    <a:lnB w="9525" cap="flat" cmpd="sng" algn="ctr">
                      <a:solidFill>
                        <a:srgbClr val="E2D7D0"/>
                      </a:solidFill>
                      <a:prstDash val="solid"/>
                      <a:round/>
                      <a:headEnd type="none" w="sm" len="sm"/>
                      <a:tailEnd type="none" w="sm" len="sm"/>
                    </a:lnB>
                  </a:tcPr>
                </a:tc>
                <a:extLst>
                  <a:ext uri="{0D108BD9-81ED-4DB2-BD59-A6C34878D82A}">
                    <a16:rowId xmlns:a16="http://schemas.microsoft.com/office/drawing/2014/main" val="3009010722"/>
                  </a:ext>
                </a:extLst>
              </a:tr>
            </a:tbl>
          </a:graphicData>
        </a:graphic>
      </p:graphicFrame>
    </p:spTree>
    <p:extLst>
      <p:ext uri="{BB962C8B-B14F-4D97-AF65-F5344CB8AC3E}">
        <p14:creationId xmlns:p14="http://schemas.microsoft.com/office/powerpoint/2010/main" val="2489102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8"/>
          <p:cNvSpPr txBox="1">
            <a:spLocks noGrp="1"/>
          </p:cNvSpPr>
          <p:nvPr>
            <p:ph type="ctrTitle"/>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AU" dirty="0"/>
              <a:t>Your estate plan and our advice</a:t>
            </a:r>
            <a:endParaRPr dirty="0"/>
          </a:p>
        </p:txBody>
      </p:sp>
      <p:sp>
        <p:nvSpPr>
          <p:cNvPr id="160" name="Google Shape;160;p18"/>
          <p:cNvSpPr txBox="1"/>
          <p:nvPr/>
        </p:nvSpPr>
        <p:spPr>
          <a:xfrm>
            <a:off x="4067100" y="0"/>
            <a:ext cx="1009800" cy="159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800" b="1">
                <a:solidFill>
                  <a:srgbClr val="FFFFFF"/>
                </a:solidFill>
                <a:latin typeface="Tinos"/>
                <a:ea typeface="Tinos"/>
                <a:cs typeface="Tinos"/>
                <a:sym typeface="Tinos"/>
              </a:rPr>
              <a:t>1</a:t>
            </a:r>
            <a:endParaRPr sz="48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Personal assets - Will</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457200" lvl="0" indent="-393700" algn="l" rtl="0">
              <a:spcBef>
                <a:spcPts val="600"/>
              </a:spcBef>
              <a:spcAft>
                <a:spcPts val="0"/>
              </a:spcAft>
              <a:buSzPts val="2600"/>
              <a:buChar char="◈"/>
            </a:pPr>
            <a:r>
              <a:rPr lang="en-AU" dirty="0"/>
              <a:t>Contemplation of marriage or divorce?</a:t>
            </a:r>
          </a:p>
          <a:p>
            <a:pPr marL="457200" lvl="0" indent="-393700" algn="l" rtl="0">
              <a:spcBef>
                <a:spcPts val="600"/>
              </a:spcBef>
              <a:spcAft>
                <a:spcPts val="0"/>
              </a:spcAft>
              <a:buSzPts val="2600"/>
              <a:buChar char="◈"/>
            </a:pPr>
            <a:r>
              <a:rPr lang="en-AU" dirty="0"/>
              <a:t>Will governs Australian assets or includes assets wherever located?</a:t>
            </a:r>
          </a:p>
          <a:p>
            <a:pPr marL="457200" lvl="0" indent="-393700" algn="l" rtl="0">
              <a:spcBef>
                <a:spcPts val="600"/>
              </a:spcBef>
              <a:spcAft>
                <a:spcPts val="0"/>
              </a:spcAft>
              <a:buSzPts val="2600"/>
              <a:buChar char="◈"/>
            </a:pPr>
            <a:r>
              <a:rPr lang="en-AU" dirty="0"/>
              <a:t>Testamentary trust used?</a:t>
            </a:r>
          </a:p>
          <a:p>
            <a:pPr marL="457200" lvl="0" indent="-393700" algn="l" rtl="0">
              <a:spcBef>
                <a:spcPts val="600"/>
              </a:spcBef>
              <a:spcAft>
                <a:spcPts val="0"/>
              </a:spcAft>
              <a:buSzPts val="2600"/>
              <a:buChar char="◈"/>
            </a:pPr>
            <a:r>
              <a:rPr lang="en-AU" dirty="0"/>
              <a:t>Executor?</a:t>
            </a:r>
          </a:p>
          <a:p>
            <a:pPr marL="457200" lvl="0" indent="-393700" algn="l" rtl="0">
              <a:spcBef>
                <a:spcPts val="600"/>
              </a:spcBef>
              <a:spcAft>
                <a:spcPts val="0"/>
              </a:spcAft>
              <a:buSzPts val="2600"/>
              <a:buChar char="◈"/>
            </a:pPr>
            <a:r>
              <a:rPr lang="en-AU" dirty="0"/>
              <a:t>Guardian (if necessary)?</a:t>
            </a:r>
          </a:p>
          <a:p>
            <a:pPr marL="457200" lvl="0" indent="-393700" algn="l" rtl="0">
              <a:spcBef>
                <a:spcPts val="600"/>
              </a:spcBef>
              <a:spcAft>
                <a:spcPts val="0"/>
              </a:spcAft>
              <a:buSzPts val="2600"/>
              <a:buChar char="◈"/>
            </a:pPr>
            <a:r>
              <a:rPr lang="en-AU" dirty="0"/>
              <a:t>Specific gifts?</a:t>
            </a:r>
          </a:p>
          <a:p>
            <a:pPr marL="457200" lvl="0" indent="-393700" algn="l" rtl="0">
              <a:spcBef>
                <a:spcPts val="600"/>
              </a:spcBef>
              <a:spcAft>
                <a:spcPts val="0"/>
              </a:spcAft>
              <a:buSzPts val="2600"/>
              <a:buChar char="◈"/>
            </a:pPr>
            <a:r>
              <a:rPr lang="en-AU" dirty="0"/>
              <a:t>Personal property?</a:t>
            </a:r>
          </a:p>
          <a:p>
            <a:pPr marL="457200" lvl="0" indent="-393700" algn="l" rtl="0">
              <a:spcBef>
                <a:spcPts val="600"/>
              </a:spcBef>
              <a:spcAft>
                <a:spcPts val="0"/>
              </a:spcAft>
              <a:buSzPts val="2600"/>
              <a:buChar char="◈"/>
            </a:pPr>
            <a:r>
              <a:rPr lang="en-AU" dirty="0"/>
              <a:t>Everything else?</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Personal assets – testamentary trust</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457200" lvl="0" indent="-393700" algn="l" rtl="0">
              <a:spcBef>
                <a:spcPts val="600"/>
              </a:spcBef>
              <a:spcAft>
                <a:spcPts val="0"/>
              </a:spcAft>
              <a:buSzPts val="2600"/>
              <a:buChar char="◈"/>
            </a:pPr>
            <a:r>
              <a:rPr lang="en-AU" dirty="0"/>
              <a:t>How many?</a:t>
            </a:r>
          </a:p>
          <a:p>
            <a:pPr marL="457200" lvl="0" indent="-393700" algn="l" rtl="0">
              <a:spcBef>
                <a:spcPts val="600"/>
              </a:spcBef>
              <a:spcAft>
                <a:spcPts val="0"/>
              </a:spcAft>
              <a:buSzPts val="2600"/>
              <a:buChar char="◈"/>
            </a:pPr>
            <a:r>
              <a:rPr lang="en-AU" dirty="0"/>
              <a:t>Primary beneficiary?</a:t>
            </a:r>
          </a:p>
          <a:p>
            <a:pPr marL="457200" lvl="0" indent="-393700" algn="l" rtl="0">
              <a:spcBef>
                <a:spcPts val="600"/>
              </a:spcBef>
              <a:spcAft>
                <a:spcPts val="0"/>
              </a:spcAft>
              <a:buSzPts val="2600"/>
              <a:buChar char="◈"/>
            </a:pPr>
            <a:r>
              <a:rPr lang="en-AU" dirty="0"/>
              <a:t>Beneficiaries?</a:t>
            </a:r>
          </a:p>
          <a:p>
            <a:pPr marL="457200" lvl="0" indent="-393700" algn="l" rtl="0">
              <a:spcBef>
                <a:spcPts val="600"/>
              </a:spcBef>
              <a:spcAft>
                <a:spcPts val="0"/>
              </a:spcAft>
              <a:buSzPts val="2600"/>
              <a:buChar char="◈"/>
            </a:pPr>
            <a:r>
              <a:rPr lang="en-AU" dirty="0"/>
              <a:t>Trustee?</a:t>
            </a:r>
          </a:p>
          <a:p>
            <a:pPr marL="457200" lvl="0" indent="-393700" algn="l" rtl="0">
              <a:spcBef>
                <a:spcPts val="600"/>
              </a:spcBef>
              <a:spcAft>
                <a:spcPts val="0"/>
              </a:spcAft>
              <a:buSzPts val="2600"/>
              <a:buChar char="◈"/>
            </a:pPr>
            <a:r>
              <a:rPr lang="en-AU" dirty="0"/>
              <a:t>Appointor?</a:t>
            </a:r>
          </a:p>
          <a:p>
            <a:pPr marL="457200" lvl="0" indent="-393700" algn="l" rtl="0">
              <a:spcBef>
                <a:spcPts val="600"/>
              </a:spcBef>
              <a:spcAft>
                <a:spcPts val="0"/>
              </a:spcAft>
              <a:buSzPts val="2600"/>
              <a:buChar char="◈"/>
            </a:pPr>
            <a:r>
              <a:rPr lang="en-AU" dirty="0"/>
              <a:t>Special rules (if memo of directions not enough)?</a:t>
            </a:r>
          </a:p>
          <a:p>
            <a:pPr marL="457200" lvl="0" indent="-393700" algn="l" rtl="0">
              <a:spcBef>
                <a:spcPts val="600"/>
              </a:spcBef>
              <a:spcAft>
                <a:spcPts val="0"/>
              </a:spcAft>
              <a:buSzPts val="2600"/>
              <a:buChar char="◈"/>
            </a:pPr>
            <a:r>
              <a:rPr lang="en-AU" dirty="0"/>
              <a:t>Standard discretionary trust terms otherwise</a:t>
            </a:r>
          </a:p>
          <a:p>
            <a:pPr marL="457200" lvl="0" indent="-393700" algn="l" rtl="0">
              <a:spcBef>
                <a:spcPts val="600"/>
              </a:spcBef>
              <a:spcAft>
                <a:spcPts val="0"/>
              </a:spcAft>
              <a:buSzPts val="2600"/>
              <a:buChar char="◈"/>
            </a:pPr>
            <a:endParaRPr lang="en-AU" dirty="0"/>
          </a:p>
          <a:p>
            <a:pPr marL="457200" lvl="0" indent="-393700" algn="l" rtl="0">
              <a:spcBef>
                <a:spcPts val="600"/>
              </a:spcBef>
              <a:spcAft>
                <a:spcPts val="0"/>
              </a:spcAft>
              <a:buSzPts val="2600"/>
              <a:buChar char="◈"/>
            </a:pPr>
            <a:r>
              <a:rPr lang="en-AU" dirty="0"/>
              <a:t>Myths – bloodline trusts, asset protection and family law breakdowns – best protection is to separate control from beneficiaries (independent controller?)</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3778594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Enduring power of attorney</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457200" lvl="0" indent="-393700" algn="l" rtl="0">
              <a:spcBef>
                <a:spcPts val="600"/>
              </a:spcBef>
              <a:spcAft>
                <a:spcPts val="0"/>
              </a:spcAft>
              <a:buSzPts val="2600"/>
              <a:buChar char="◈"/>
            </a:pPr>
            <a:r>
              <a:rPr lang="en-AU" dirty="0"/>
              <a:t>While living</a:t>
            </a:r>
          </a:p>
          <a:p>
            <a:pPr marL="457200" lvl="0" indent="-393700" algn="l" rtl="0">
              <a:spcBef>
                <a:spcPts val="600"/>
              </a:spcBef>
              <a:spcAft>
                <a:spcPts val="0"/>
              </a:spcAft>
              <a:buSzPts val="2600"/>
              <a:buChar char="◈"/>
            </a:pPr>
            <a:r>
              <a:rPr lang="en-AU" dirty="0"/>
              <a:t>Personal/health – minor in scope</a:t>
            </a:r>
          </a:p>
          <a:p>
            <a:pPr marL="457200" lvl="0" indent="-393700" algn="l" rtl="0">
              <a:spcBef>
                <a:spcPts val="600"/>
              </a:spcBef>
              <a:spcAft>
                <a:spcPts val="0"/>
              </a:spcAft>
              <a:buSzPts val="2600"/>
              <a:buChar char="◈"/>
            </a:pPr>
            <a:r>
              <a:rPr lang="en-AU" dirty="0"/>
              <a:t>Financial – broad in scope and immediately or loss of capacity</a:t>
            </a:r>
          </a:p>
          <a:p>
            <a:pPr marL="457200" lvl="0" indent="-393700" algn="l" rtl="0">
              <a:spcBef>
                <a:spcPts val="600"/>
              </a:spcBef>
              <a:spcAft>
                <a:spcPts val="0"/>
              </a:spcAft>
              <a:buSzPts val="2600"/>
              <a:buChar char="◈"/>
            </a:pPr>
            <a:r>
              <a:rPr lang="en-AU" dirty="0"/>
              <a:t>Advance health directive</a:t>
            </a:r>
          </a:p>
          <a:p>
            <a:pPr marL="457200" lvl="0" indent="-393700" algn="l" rtl="0">
              <a:spcBef>
                <a:spcPts val="600"/>
              </a:spcBef>
              <a:spcAft>
                <a:spcPts val="0"/>
              </a:spcAft>
              <a:buSzPts val="2600"/>
              <a:buChar char="◈"/>
            </a:pPr>
            <a:r>
              <a:rPr lang="en-AU" dirty="0"/>
              <a:t>Multiple attorneys – jointly, severally, by majority or some other combinations?</a:t>
            </a:r>
          </a:p>
          <a:p>
            <a:pPr marL="457200" lvl="0" indent="-393700" algn="l" rtl="0">
              <a:spcBef>
                <a:spcPts val="600"/>
              </a:spcBef>
              <a:spcAft>
                <a:spcPts val="0"/>
              </a:spcAft>
              <a:buSzPts val="2600"/>
              <a:buChar char="◈"/>
            </a:pPr>
            <a:r>
              <a:rPr lang="en-AU" dirty="0"/>
              <a:t>Backups?</a:t>
            </a:r>
          </a:p>
          <a:p>
            <a:pPr marL="457200" lvl="0" indent="-393700" algn="l" rtl="0">
              <a:spcBef>
                <a:spcPts val="600"/>
              </a:spcBef>
              <a:spcAft>
                <a:spcPts val="0"/>
              </a:spcAft>
              <a:buSzPts val="2600"/>
              <a:buChar char="◈"/>
            </a:pPr>
            <a:r>
              <a:rPr lang="en-AU" dirty="0"/>
              <a:t>Property in different States</a:t>
            </a:r>
          </a:p>
          <a:p>
            <a:pPr marL="63500" lvl="0" indent="0" algn="l" rtl="0">
              <a:spcBef>
                <a:spcPts val="600"/>
              </a:spcBef>
              <a:spcAft>
                <a:spcPts val="0"/>
              </a:spcAft>
              <a:buSzPts val="2600"/>
              <a:buNone/>
            </a:pPr>
            <a:endParaRPr lang="en-AU" dirty="0"/>
          </a:p>
          <a:p>
            <a:pPr marL="63500" lvl="0" indent="0" algn="l" rtl="0">
              <a:spcBef>
                <a:spcPts val="600"/>
              </a:spcBef>
              <a:spcAft>
                <a:spcPts val="0"/>
              </a:spcAft>
              <a:buSzPts val="2600"/>
              <a:buNone/>
            </a:pP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2031418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Advice in relation to other assets</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457200" lvl="0" indent="-393700" algn="l" rtl="0">
              <a:spcBef>
                <a:spcPts val="600"/>
              </a:spcBef>
              <a:spcAft>
                <a:spcPts val="0"/>
              </a:spcAft>
              <a:buSzPts val="2600"/>
              <a:buChar char="◈"/>
            </a:pPr>
            <a:r>
              <a:rPr lang="en-AU" dirty="0"/>
              <a:t>Superannuation</a:t>
            </a:r>
          </a:p>
          <a:p>
            <a:pPr marL="457200" lvl="0" indent="-393700" algn="l" rtl="0">
              <a:spcBef>
                <a:spcPts val="600"/>
              </a:spcBef>
              <a:spcAft>
                <a:spcPts val="0"/>
              </a:spcAft>
              <a:buSzPts val="2600"/>
              <a:buChar char="◈"/>
            </a:pPr>
            <a:r>
              <a:rPr lang="en-AU" dirty="0"/>
              <a:t>Joint assets</a:t>
            </a:r>
          </a:p>
          <a:p>
            <a:pPr marL="457200" lvl="0" indent="-393700" algn="l" rtl="0">
              <a:spcBef>
                <a:spcPts val="600"/>
              </a:spcBef>
              <a:spcAft>
                <a:spcPts val="0"/>
              </a:spcAft>
              <a:buSzPts val="2600"/>
              <a:buChar char="◈"/>
            </a:pPr>
            <a:r>
              <a:rPr lang="en-AU" dirty="0"/>
              <a:t>Trusts</a:t>
            </a:r>
          </a:p>
          <a:p>
            <a:pPr marL="457200" lvl="0" indent="-393700" algn="l" rtl="0">
              <a:spcBef>
                <a:spcPts val="600"/>
              </a:spcBef>
              <a:spcAft>
                <a:spcPts val="0"/>
              </a:spcAft>
              <a:buSzPts val="2600"/>
              <a:buChar char="◈"/>
            </a:pPr>
            <a:r>
              <a:rPr lang="en-AU" dirty="0"/>
              <a:t>Companies</a:t>
            </a:r>
          </a:p>
          <a:p>
            <a:pPr marL="457200" lvl="0" indent="-393700" algn="l" rtl="0">
              <a:spcBef>
                <a:spcPts val="600"/>
              </a:spcBef>
              <a:spcAft>
                <a:spcPts val="0"/>
              </a:spcAft>
              <a:buSzPts val="2600"/>
              <a:buChar char="◈"/>
            </a:pPr>
            <a:r>
              <a:rPr lang="en-AU" dirty="0"/>
              <a:t>Broader entity advice – financial statements, governing document review and entity power of attorney</a:t>
            </a:r>
          </a:p>
          <a:p>
            <a:pPr marL="457200" lvl="0" indent="-393700" algn="l" rtl="0">
              <a:spcBef>
                <a:spcPts val="600"/>
              </a:spcBef>
              <a:spcAft>
                <a:spcPts val="0"/>
              </a:spcAft>
              <a:buSzPts val="2600"/>
              <a:buChar char="◈"/>
            </a:pPr>
            <a:r>
              <a:rPr lang="en-AU" dirty="0"/>
              <a:t>Business/partnership assets</a:t>
            </a:r>
          </a:p>
          <a:p>
            <a:pPr marL="457200" lvl="0" indent="-393700" algn="l" rtl="0">
              <a:spcBef>
                <a:spcPts val="600"/>
              </a:spcBef>
              <a:spcAft>
                <a:spcPts val="0"/>
              </a:spcAft>
              <a:buSzPts val="2600"/>
              <a:buChar char="◈"/>
            </a:pPr>
            <a:r>
              <a:rPr lang="en-AU" dirty="0"/>
              <a:t>Overseas assets</a:t>
            </a:r>
          </a:p>
          <a:p>
            <a:pPr marL="457200" lvl="0" indent="-393700" algn="l" rtl="0">
              <a:spcBef>
                <a:spcPts val="600"/>
              </a:spcBef>
              <a:spcAft>
                <a:spcPts val="0"/>
              </a:spcAft>
              <a:buSzPts val="2600"/>
              <a:buChar char="◈"/>
            </a:pPr>
            <a:r>
              <a:rPr lang="en-AU" dirty="0"/>
              <a:t>Estate challenge strategies</a:t>
            </a:r>
          </a:p>
          <a:p>
            <a:pPr marL="63500" lvl="0" indent="0" algn="l" rtl="0">
              <a:spcBef>
                <a:spcPts val="600"/>
              </a:spcBef>
              <a:spcAft>
                <a:spcPts val="0"/>
              </a:spcAft>
              <a:buSzPts val="2600"/>
              <a:buNone/>
            </a:pPr>
            <a:r>
              <a:rPr lang="en-AU" dirty="0"/>
              <a:t>Recommendations documented via a ‘to-do’ list</a:t>
            </a:r>
          </a:p>
          <a:p>
            <a:pPr marL="63500" lvl="0" indent="0" algn="l" rtl="0">
              <a:spcBef>
                <a:spcPts val="600"/>
              </a:spcBef>
              <a:spcAft>
                <a:spcPts val="0"/>
              </a:spcAft>
              <a:buSzPts val="2600"/>
              <a:buNone/>
            </a:pPr>
            <a:endParaRPr lang="en-AU" dirty="0"/>
          </a:p>
          <a:p>
            <a:pPr marL="63500" lvl="0" indent="0" algn="l" rtl="0">
              <a:spcBef>
                <a:spcPts val="600"/>
              </a:spcBef>
              <a:spcAft>
                <a:spcPts val="0"/>
              </a:spcAft>
              <a:buSzPts val="2600"/>
              <a:buNone/>
            </a:pP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179243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ln w="3175" cmpd="sng">
                  <a:solidFill>
                    <a:srgbClr val="E2D7D0"/>
                  </a:solidFill>
                </a:ln>
              </a:rPr>
              <a:t>Vocabulary</a:t>
            </a:r>
            <a:endParaRPr dirty="0">
              <a:ln w="3175" cmpd="sng">
                <a:solidFill>
                  <a:srgbClr val="E2D7D0"/>
                </a:solidFill>
              </a:ln>
            </a:endParaRPr>
          </a:p>
        </p:txBody>
      </p:sp>
      <p:sp>
        <p:nvSpPr>
          <p:cNvPr id="166" name="Google Shape;166;p19"/>
          <p:cNvSpPr txBox="1">
            <a:spLocks noGrp="1"/>
          </p:cNvSpPr>
          <p:nvPr>
            <p:ph type="body" idx="1"/>
          </p:nvPr>
        </p:nvSpPr>
        <p:spPr>
          <a:xfrm>
            <a:off x="784514" y="946800"/>
            <a:ext cx="7713534" cy="3249900"/>
          </a:xfrm>
          <a:prstGeom prst="rect">
            <a:avLst/>
          </a:prstGeom>
        </p:spPr>
        <p:txBody>
          <a:bodyPr spcFirstLastPara="1" wrap="square" lIns="0" tIns="0" rIns="0" bIns="0" anchor="t" anchorCtr="0">
            <a:noAutofit/>
          </a:bodyPr>
          <a:lstStyle/>
          <a:p>
            <a:pPr marL="63500" lvl="0" indent="0" algn="l" rtl="0">
              <a:spcBef>
                <a:spcPts val="600"/>
              </a:spcBef>
              <a:spcAft>
                <a:spcPts val="0"/>
              </a:spcAft>
              <a:buSzPts val="2600"/>
              <a:buNone/>
            </a:pPr>
            <a:r>
              <a:rPr lang="en-AU" dirty="0"/>
              <a:t>Here are some ‘legal’ terms that may be used today:</a:t>
            </a:r>
          </a:p>
          <a:p>
            <a:pPr marL="457200" lvl="0" indent="-393700" algn="l" rtl="0">
              <a:spcBef>
                <a:spcPts val="600"/>
              </a:spcBef>
              <a:spcAft>
                <a:spcPts val="0"/>
              </a:spcAft>
              <a:buSzPts val="2600"/>
              <a:buChar char="◈"/>
            </a:pPr>
            <a:r>
              <a:rPr lang="en-AU" dirty="0"/>
              <a:t>Legal personal representative – Person(s) who represent you</a:t>
            </a:r>
          </a:p>
          <a:p>
            <a:pPr marL="457200" lvl="0" indent="-393700" algn="l" rtl="0">
              <a:spcBef>
                <a:spcPts val="600"/>
              </a:spcBef>
              <a:spcAft>
                <a:spcPts val="0"/>
              </a:spcAft>
              <a:buSzPts val="2600"/>
              <a:buChar char="◈"/>
            </a:pPr>
            <a:r>
              <a:rPr lang="en-AU" dirty="0"/>
              <a:t>Executor – Person(s) who are responsible with ensuring your Will is followed through</a:t>
            </a:r>
          </a:p>
          <a:p>
            <a:pPr marL="457200" lvl="0" indent="-393700" algn="l" rtl="0">
              <a:spcBef>
                <a:spcPts val="600"/>
              </a:spcBef>
              <a:spcAft>
                <a:spcPts val="0"/>
              </a:spcAft>
              <a:buSzPts val="2600"/>
              <a:buChar char="◈"/>
            </a:pPr>
            <a:r>
              <a:rPr lang="en-AU" dirty="0"/>
              <a:t>Guardian – Person(s) responsible for making decisions for any minor children</a:t>
            </a:r>
          </a:p>
          <a:p>
            <a:pPr marL="457200" lvl="0" indent="-393700" algn="l" rtl="0">
              <a:spcBef>
                <a:spcPts val="600"/>
              </a:spcBef>
              <a:spcAft>
                <a:spcPts val="0"/>
              </a:spcAft>
              <a:buSzPts val="2600"/>
              <a:buChar char="◈"/>
            </a:pPr>
            <a:r>
              <a:rPr lang="en-AU" dirty="0"/>
              <a:t>Trustee – Person(s) who are holding and managing assets for the benefit of other people</a:t>
            </a:r>
          </a:p>
          <a:p>
            <a:pPr marL="457200" lvl="0" indent="-393700" algn="l" rtl="0">
              <a:spcBef>
                <a:spcPts val="600"/>
              </a:spcBef>
              <a:spcAft>
                <a:spcPts val="0"/>
              </a:spcAft>
              <a:buSzPts val="2600"/>
              <a:buChar char="◈"/>
            </a:pPr>
            <a:r>
              <a:rPr lang="en-AU" dirty="0"/>
              <a:t>Appointor – Person(s) who can change the trustee</a:t>
            </a:r>
          </a:p>
          <a:p>
            <a:pPr marL="457200" lvl="0" indent="-393700" algn="l" rtl="0">
              <a:spcBef>
                <a:spcPts val="600"/>
              </a:spcBef>
              <a:spcAft>
                <a:spcPts val="0"/>
              </a:spcAft>
              <a:buSzPts val="2600"/>
              <a:buChar char="◈"/>
            </a:pPr>
            <a:r>
              <a:rPr lang="en-AU" dirty="0"/>
              <a:t>Director – Person(s) who make decisions for a company</a:t>
            </a:r>
          </a:p>
          <a:p>
            <a:pPr marL="457200" lvl="0" indent="-393700" algn="l" rtl="0">
              <a:spcBef>
                <a:spcPts val="600"/>
              </a:spcBef>
              <a:spcAft>
                <a:spcPts val="0"/>
              </a:spcAft>
              <a:buSzPts val="2600"/>
              <a:buChar char="◈"/>
            </a:pPr>
            <a:r>
              <a:rPr lang="en-AU" dirty="0"/>
              <a:t>Shareholder – Person(s) who own the company and decides the directors</a:t>
            </a:r>
          </a:p>
          <a:p>
            <a:pPr marL="457200" lvl="0" indent="-393700" algn="l" rtl="0">
              <a:spcBef>
                <a:spcPts val="600"/>
              </a:spcBef>
              <a:spcAft>
                <a:spcPts val="0"/>
              </a:spcAft>
              <a:buSzPts val="2600"/>
              <a:buChar char="◈"/>
            </a:pPr>
            <a:r>
              <a:rPr lang="en-AU" dirty="0"/>
              <a:t>Attorney – Person(s) who makes personal or financial decisions on your behalf</a:t>
            </a:r>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1261913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When to update your arrangements</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457200" lvl="0" indent="-393700" algn="l" rtl="0">
              <a:spcBef>
                <a:spcPts val="600"/>
              </a:spcBef>
              <a:spcAft>
                <a:spcPts val="0"/>
              </a:spcAft>
              <a:buSzPts val="2600"/>
              <a:buChar char="◈"/>
            </a:pPr>
            <a:r>
              <a:rPr lang="en-AU" dirty="0"/>
              <a:t>Change of name</a:t>
            </a:r>
          </a:p>
          <a:p>
            <a:pPr marL="457200" lvl="0" indent="-393700" algn="l" rtl="0">
              <a:spcBef>
                <a:spcPts val="600"/>
              </a:spcBef>
              <a:spcAft>
                <a:spcPts val="0"/>
              </a:spcAft>
              <a:buSzPts val="2600"/>
              <a:buChar char="◈"/>
            </a:pPr>
            <a:r>
              <a:rPr lang="en-AU" dirty="0"/>
              <a:t>Mentioned person(s) dying or suffering a disability</a:t>
            </a:r>
          </a:p>
          <a:p>
            <a:pPr marL="457200" lvl="0" indent="-393700" algn="l" rtl="0">
              <a:spcBef>
                <a:spcPts val="600"/>
              </a:spcBef>
              <a:spcAft>
                <a:spcPts val="0"/>
              </a:spcAft>
              <a:buSzPts val="2600"/>
              <a:buChar char="◈"/>
            </a:pPr>
            <a:r>
              <a:rPr lang="en-AU" dirty="0"/>
              <a:t>Changes in relationship status to anyone named in the Will</a:t>
            </a:r>
          </a:p>
          <a:p>
            <a:pPr marL="457200" lvl="0" indent="-393700" algn="l" rtl="0">
              <a:spcBef>
                <a:spcPts val="600"/>
              </a:spcBef>
              <a:spcAft>
                <a:spcPts val="0"/>
              </a:spcAft>
              <a:buSzPts val="2600"/>
              <a:buChar char="◈"/>
            </a:pPr>
            <a:r>
              <a:rPr lang="en-AU" dirty="0"/>
              <a:t>Changes to your personal circumstances with certain people (i.e. being estranged with people)</a:t>
            </a:r>
          </a:p>
          <a:p>
            <a:pPr marL="457200" lvl="0" indent="-393700" algn="l" rtl="0">
              <a:spcBef>
                <a:spcPts val="600"/>
              </a:spcBef>
              <a:spcAft>
                <a:spcPts val="0"/>
              </a:spcAft>
              <a:buSzPts val="2600"/>
              <a:buChar char="◈"/>
            </a:pPr>
            <a:r>
              <a:rPr lang="en-AU" dirty="0"/>
              <a:t>Wanting a mutual Will</a:t>
            </a:r>
          </a:p>
          <a:p>
            <a:pPr marL="457200" lvl="0" indent="-393700" algn="l" rtl="0">
              <a:spcBef>
                <a:spcPts val="600"/>
              </a:spcBef>
              <a:spcAft>
                <a:spcPts val="0"/>
              </a:spcAft>
              <a:buSzPts val="2600"/>
              <a:buChar char="◈"/>
            </a:pPr>
            <a:r>
              <a:rPr lang="en-AU" dirty="0"/>
              <a:t>If you would like changes to the structure or gifts under your Will</a:t>
            </a:r>
          </a:p>
          <a:p>
            <a:pPr marL="457200" lvl="0" indent="-393700" algn="l" rtl="0">
              <a:spcBef>
                <a:spcPts val="600"/>
              </a:spcBef>
              <a:spcAft>
                <a:spcPts val="0"/>
              </a:spcAft>
              <a:buSzPts val="2600"/>
              <a:buChar char="◈"/>
            </a:pPr>
            <a:r>
              <a:rPr lang="en-AU" dirty="0"/>
              <a:t>Buying property jointly with others and not understanding what happens to the property on your passing</a:t>
            </a:r>
          </a:p>
          <a:p>
            <a:pPr marL="457200" lvl="0" indent="-393700" algn="l" rtl="0">
              <a:spcBef>
                <a:spcPts val="600"/>
              </a:spcBef>
              <a:spcAft>
                <a:spcPts val="0"/>
              </a:spcAft>
              <a:buSzPts val="2600"/>
              <a:buChar char="◈"/>
            </a:pPr>
            <a:r>
              <a:rPr lang="en-AU" dirty="0"/>
              <a:t>Establishing new structures where you do not know how control passes</a:t>
            </a:r>
          </a:p>
          <a:p>
            <a:pPr marL="63500" lvl="0" indent="0" algn="l" rtl="0">
              <a:spcBef>
                <a:spcPts val="600"/>
              </a:spcBef>
              <a:spcAft>
                <a:spcPts val="0"/>
              </a:spcAft>
              <a:buSzPts val="2600"/>
              <a:buNone/>
            </a:pPr>
            <a:endParaRPr lang="en-AU" dirty="0"/>
          </a:p>
          <a:p>
            <a:pPr marL="63500" lvl="0" indent="0" algn="l" rtl="0">
              <a:spcBef>
                <a:spcPts val="600"/>
              </a:spcBef>
              <a:spcAft>
                <a:spcPts val="0"/>
              </a:spcAft>
              <a:buSzPts val="2600"/>
              <a:buNone/>
            </a:pP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1746755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Next steps</a:t>
            </a:r>
            <a:endParaRPr dirty="0">
              <a:ln w="3175" cmpd="sng">
                <a:solidFill>
                  <a:srgbClr val="E2D7D0"/>
                </a:solidFill>
              </a:ln>
            </a:endParaRPr>
          </a:p>
        </p:txBody>
      </p:sp>
      <p:sp>
        <p:nvSpPr>
          <p:cNvPr id="166" name="Google Shape;166;p19"/>
          <p:cNvSpPr txBox="1">
            <a:spLocks noGrp="1"/>
          </p:cNvSpPr>
          <p:nvPr>
            <p:ph type="body" idx="1"/>
          </p:nvPr>
        </p:nvSpPr>
        <p:spPr>
          <a:xfrm>
            <a:off x="784514" y="1223825"/>
            <a:ext cx="7713534" cy="3249900"/>
          </a:xfrm>
          <a:prstGeom prst="rect">
            <a:avLst/>
          </a:prstGeom>
        </p:spPr>
        <p:txBody>
          <a:bodyPr spcFirstLastPara="1" wrap="square" lIns="0" tIns="0" rIns="0" bIns="0" anchor="t" anchorCtr="0">
            <a:noAutofit/>
          </a:bodyPr>
          <a:lstStyle/>
          <a:p>
            <a:pPr marL="457200" lvl="0" indent="-393700" algn="l" rtl="0">
              <a:spcBef>
                <a:spcPts val="600"/>
              </a:spcBef>
              <a:spcAft>
                <a:spcPts val="0"/>
              </a:spcAft>
              <a:buSzPts val="2600"/>
              <a:buChar char="◈"/>
            </a:pPr>
            <a:r>
              <a:rPr lang="en-AU" dirty="0"/>
              <a:t>Draft Will and enduring power of attorney</a:t>
            </a:r>
          </a:p>
          <a:p>
            <a:pPr marL="457200" lvl="0" indent="-393700" algn="l" rtl="0">
              <a:spcBef>
                <a:spcPts val="600"/>
              </a:spcBef>
              <a:spcAft>
                <a:spcPts val="0"/>
              </a:spcAft>
              <a:buSzPts val="2600"/>
              <a:buChar char="◈"/>
            </a:pPr>
            <a:r>
              <a:rPr lang="en-AU" dirty="0"/>
              <a:t>To Do List prepared</a:t>
            </a:r>
          </a:p>
          <a:p>
            <a:pPr marL="457200" lvl="0" indent="-393700" algn="l" rtl="0">
              <a:spcBef>
                <a:spcPts val="600"/>
              </a:spcBef>
              <a:spcAft>
                <a:spcPts val="0"/>
              </a:spcAft>
              <a:buSzPts val="2600"/>
              <a:buChar char="◈"/>
            </a:pPr>
            <a:r>
              <a:rPr lang="en-AU" dirty="0"/>
              <a:t>Summary of terms included in cover letter</a:t>
            </a:r>
          </a:p>
          <a:p>
            <a:pPr marL="457200" lvl="0" indent="-393700" algn="l" rtl="0">
              <a:spcBef>
                <a:spcPts val="600"/>
              </a:spcBef>
              <a:spcAft>
                <a:spcPts val="0"/>
              </a:spcAft>
              <a:buSzPts val="2600"/>
              <a:buChar char="◈"/>
            </a:pPr>
            <a:r>
              <a:rPr lang="en-AU" dirty="0"/>
              <a:t>Second meeting to explain documents and answer queries or make additional changes</a:t>
            </a:r>
          </a:p>
          <a:p>
            <a:pPr marL="457200" lvl="0" indent="-393700" algn="l" rtl="0">
              <a:spcBef>
                <a:spcPts val="600"/>
              </a:spcBef>
              <a:spcAft>
                <a:spcPts val="0"/>
              </a:spcAft>
              <a:buSzPts val="2600"/>
              <a:buChar char="◈"/>
            </a:pPr>
            <a:r>
              <a:rPr lang="en-AU" dirty="0"/>
              <a:t>Note any further items in To Do List may still need to be actioned</a:t>
            </a:r>
          </a:p>
          <a:p>
            <a:pPr marL="457200" lvl="0" indent="-393700" algn="l" rtl="0">
              <a:spcBef>
                <a:spcPts val="600"/>
              </a:spcBef>
              <a:spcAft>
                <a:spcPts val="0"/>
              </a:spcAft>
              <a:buSzPts val="2600"/>
              <a:buChar char="◈"/>
            </a:pPr>
            <a:endParaRPr lang="en-AU" dirty="0"/>
          </a:p>
          <a:p>
            <a:pPr marL="63500" lvl="0" indent="0" algn="l" rtl="0">
              <a:spcBef>
                <a:spcPts val="600"/>
              </a:spcBef>
              <a:spcAft>
                <a:spcPts val="0"/>
              </a:spcAft>
              <a:buSzPts val="2600"/>
              <a:buNone/>
            </a:pPr>
            <a:endParaRPr lang="en-AU" dirty="0"/>
          </a:p>
          <a:p>
            <a:pPr marL="63500" lvl="0" indent="0" algn="l" rtl="0">
              <a:spcBef>
                <a:spcPts val="600"/>
              </a:spcBef>
              <a:spcAft>
                <a:spcPts val="0"/>
              </a:spcAft>
              <a:buSzPts val="2600"/>
              <a:buNone/>
            </a:pP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2983476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6"/>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365" name="Google Shape;365;p36"/>
          <p:cNvSpPr txBox="1">
            <a:spLocks noGrp="1"/>
          </p:cNvSpPr>
          <p:nvPr>
            <p:ph type="ctrTitle" idx="4294967295"/>
          </p:nvPr>
        </p:nvSpPr>
        <p:spPr>
          <a:xfrm>
            <a:off x="1089236" y="677944"/>
            <a:ext cx="5008956" cy="50595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t>Contact details</a:t>
            </a:r>
            <a:endParaRPr dirty="0"/>
          </a:p>
        </p:txBody>
      </p:sp>
      <p:sp>
        <p:nvSpPr>
          <p:cNvPr id="366" name="Google Shape;366;p36"/>
          <p:cNvSpPr txBox="1">
            <a:spLocks noGrp="1"/>
          </p:cNvSpPr>
          <p:nvPr>
            <p:ph type="subTitle" idx="4294967295"/>
          </p:nvPr>
        </p:nvSpPr>
        <p:spPr>
          <a:xfrm>
            <a:off x="1089236" y="2571750"/>
            <a:ext cx="6594475" cy="1784241"/>
          </a:xfrm>
          <a:prstGeom prst="rect">
            <a:avLst/>
          </a:prstGeom>
        </p:spPr>
        <p:txBody>
          <a:bodyPr spcFirstLastPara="1" wrap="square" lIns="0" tIns="0" rIns="0" bIns="0" anchor="t" anchorCtr="0">
            <a:noAutofit/>
          </a:bodyPr>
          <a:lstStyle/>
          <a:p>
            <a:pPr marL="0" lvl="0" indent="0" rtl="0">
              <a:spcBef>
                <a:spcPts val="600"/>
              </a:spcBef>
              <a:spcAft>
                <a:spcPts val="0"/>
              </a:spcAft>
              <a:buNone/>
            </a:pPr>
            <a:r>
              <a:rPr lang="en-AU" sz="1600" b="1" dirty="0"/>
              <a:t>Darius Hii, CTA</a:t>
            </a:r>
          </a:p>
          <a:p>
            <a:pPr marL="0" lvl="0" indent="0" rtl="0">
              <a:spcBef>
                <a:spcPts val="600"/>
              </a:spcBef>
              <a:spcAft>
                <a:spcPts val="0"/>
              </a:spcAft>
              <a:buNone/>
            </a:pPr>
            <a:r>
              <a:rPr lang="en-AU" sz="1600" b="1" dirty="0"/>
              <a:t>Director, Chat Legal Pty Ltd</a:t>
            </a:r>
          </a:p>
          <a:p>
            <a:pPr marL="0" lvl="0" indent="0" rtl="0">
              <a:spcBef>
                <a:spcPts val="600"/>
              </a:spcBef>
              <a:spcAft>
                <a:spcPts val="0"/>
              </a:spcAft>
              <a:buNone/>
            </a:pPr>
            <a:r>
              <a:rPr lang="en-AU" sz="1600" dirty="0"/>
              <a:t>Phone:		0403923374</a:t>
            </a:r>
          </a:p>
          <a:p>
            <a:pPr marL="0" lvl="0" indent="0" rtl="0">
              <a:spcBef>
                <a:spcPts val="600"/>
              </a:spcBef>
              <a:spcAft>
                <a:spcPts val="0"/>
              </a:spcAft>
              <a:buNone/>
            </a:pPr>
            <a:r>
              <a:rPr lang="en-AU" sz="1600" dirty="0"/>
              <a:t>Email:		</a:t>
            </a:r>
            <a:r>
              <a:rPr lang="en-AU" sz="1600" dirty="0">
                <a:hlinkClick r:id="rId3"/>
              </a:rPr>
              <a:t>darius@chatlegal.com.au</a:t>
            </a:r>
            <a:endParaRPr lang="en-AU" sz="1600" dirty="0"/>
          </a:p>
          <a:p>
            <a:pPr marL="0" lvl="0" indent="0" rtl="0">
              <a:spcBef>
                <a:spcPts val="600"/>
              </a:spcBef>
              <a:spcAft>
                <a:spcPts val="0"/>
              </a:spcAft>
              <a:buNone/>
            </a:pPr>
            <a:r>
              <a:rPr lang="en-AU" sz="1600" dirty="0"/>
              <a:t>Address:	Level 6, 200 Adelaide Street, Brisbane, QLD 4000</a:t>
            </a:r>
          </a:p>
        </p:txBody>
      </p:sp>
      <p:pic>
        <p:nvPicPr>
          <p:cNvPr id="7" name="Picture 6" descr="A person posing for the camera&#10;&#10;Description automatically generated">
            <a:extLst>
              <a:ext uri="{FF2B5EF4-FFF2-40B4-BE49-F238E27FC236}">
                <a16:creationId xmlns:a16="http://schemas.microsoft.com/office/drawing/2014/main" id="{F54C5AF2-FB5B-4C6C-9DB8-8616F8F09F43}"/>
              </a:ext>
            </a:extLst>
          </p:cNvPr>
          <p:cNvPicPr>
            <a:picLocks noChangeAspect="1"/>
          </p:cNvPicPr>
          <p:nvPr/>
        </p:nvPicPr>
        <p:blipFill>
          <a:blip r:embed="rId4"/>
          <a:stretch>
            <a:fillRect/>
          </a:stretch>
        </p:blipFill>
        <p:spPr>
          <a:xfrm>
            <a:off x="1089236" y="1183897"/>
            <a:ext cx="1304664" cy="13046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8"/>
          <p:cNvSpPr txBox="1">
            <a:spLocks noGrp="1"/>
          </p:cNvSpPr>
          <p:nvPr>
            <p:ph type="ctrTitle"/>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AU" dirty="0"/>
              <a:t>About you and your objectives</a:t>
            </a:r>
            <a:endParaRPr dirty="0"/>
          </a:p>
        </p:txBody>
      </p:sp>
      <p:sp>
        <p:nvSpPr>
          <p:cNvPr id="160" name="Google Shape;160;p18"/>
          <p:cNvSpPr txBox="1"/>
          <p:nvPr/>
        </p:nvSpPr>
        <p:spPr>
          <a:xfrm>
            <a:off x="4067100" y="0"/>
            <a:ext cx="1009800" cy="159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800" b="1">
                <a:solidFill>
                  <a:srgbClr val="FFFFFF"/>
                </a:solidFill>
                <a:latin typeface="Tinos"/>
                <a:ea typeface="Tinos"/>
                <a:cs typeface="Tinos"/>
                <a:sym typeface="Tinos"/>
              </a:rPr>
              <a:t>1</a:t>
            </a:r>
            <a:endParaRPr sz="4800">
              <a:solidFill>
                <a:srgbClr val="FFFFFF"/>
              </a:solidFill>
            </a:endParaRPr>
          </a:p>
        </p:txBody>
      </p:sp>
    </p:spTree>
    <p:extLst>
      <p:ext uri="{BB962C8B-B14F-4D97-AF65-F5344CB8AC3E}">
        <p14:creationId xmlns:p14="http://schemas.microsoft.com/office/powerpoint/2010/main" val="245930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ln w="3175" cmpd="sng">
                  <a:solidFill>
                    <a:srgbClr val="E2D7D0"/>
                  </a:solidFill>
                </a:ln>
              </a:rPr>
              <a:t>Family and key persons</a:t>
            </a:r>
            <a:endParaRPr dirty="0">
              <a:ln w="3175" cmpd="sng">
                <a:solidFill>
                  <a:srgbClr val="E2D7D0"/>
                </a:solidFill>
              </a:ln>
            </a:endParaRPr>
          </a:p>
        </p:txBody>
      </p:sp>
      <p:sp>
        <p:nvSpPr>
          <p:cNvPr id="166" name="Google Shape;166;p19"/>
          <p:cNvSpPr txBox="1">
            <a:spLocks noGrp="1"/>
          </p:cNvSpPr>
          <p:nvPr>
            <p:ph type="body" idx="1"/>
          </p:nvPr>
        </p:nvSpPr>
        <p:spPr>
          <a:xfrm>
            <a:off x="784514" y="1115545"/>
            <a:ext cx="7713534" cy="3249900"/>
          </a:xfrm>
          <a:prstGeom prst="rect">
            <a:avLst/>
          </a:prstGeom>
        </p:spPr>
        <p:txBody>
          <a:bodyPr spcFirstLastPara="1" wrap="square" lIns="0" tIns="0" rIns="0" bIns="0" anchor="t" anchorCtr="0">
            <a:noAutofit/>
          </a:bodyPr>
          <a:lstStyle/>
          <a:p>
            <a:pPr marL="63500" lvl="0" indent="0" algn="l" rtl="0">
              <a:spcBef>
                <a:spcPts val="600"/>
              </a:spcBef>
              <a:spcAft>
                <a:spcPts val="0"/>
              </a:spcAft>
              <a:buSzPts val="2600"/>
              <a:buNone/>
            </a:pPr>
            <a:r>
              <a:rPr lang="en-AU" dirty="0"/>
              <a:t>Please provide me with the following information in relation to your immediate family, people you want to benefit from your Will and key persons for your ‘Will’:</a:t>
            </a:r>
          </a:p>
          <a:p>
            <a:pPr marL="457200" lvl="0" indent="-393700" algn="l" rtl="0">
              <a:spcBef>
                <a:spcPts val="600"/>
              </a:spcBef>
              <a:spcAft>
                <a:spcPts val="0"/>
              </a:spcAft>
              <a:buSzPts val="2600"/>
              <a:buChar char="◈"/>
            </a:pPr>
            <a:r>
              <a:rPr lang="en-AU" dirty="0"/>
              <a:t>Full names and other names they go by</a:t>
            </a:r>
          </a:p>
          <a:p>
            <a:pPr lvl="0"/>
            <a:r>
              <a:rPr lang="en-US" dirty="0"/>
              <a:t>Relation to you (including if ‘step’ or ‘adopted’)</a:t>
            </a:r>
          </a:p>
          <a:p>
            <a:pPr lvl="0"/>
            <a:r>
              <a:rPr lang="en-US" dirty="0"/>
              <a:t>Your relationship with that person (great, good, alright, estranged)</a:t>
            </a:r>
          </a:p>
          <a:p>
            <a:pPr lvl="0"/>
            <a:r>
              <a:rPr lang="en-US" dirty="0"/>
              <a:t>Details of age and place of residence</a:t>
            </a:r>
          </a:p>
          <a:p>
            <a:pPr lvl="0"/>
            <a:r>
              <a:rPr lang="en-US" dirty="0"/>
              <a:t>Other details to be aware of including their health, their occupation or past history</a:t>
            </a:r>
          </a:p>
          <a:p>
            <a:pPr marL="0" lvl="0" indent="0">
              <a:spcBef>
                <a:spcPts val="1000"/>
              </a:spcBef>
              <a:spcAft>
                <a:spcPts val="1000"/>
              </a:spcAft>
              <a:buNone/>
            </a:pPr>
            <a:r>
              <a:rPr lang="en-US" dirty="0"/>
              <a:t>The information provided here will outline if there are estate planning issues to be aware of including but not limited to: estate challenges, if ‘special’ strategies should be employed and if your intentions need amending</a:t>
            </a:r>
            <a:r>
              <a:rPr lang="en-AU" dirty="0"/>
              <a:t>.</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1198716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732F3D19-BFDD-41D8-B708-A94F3B016F21}"/>
              </a:ext>
            </a:extLst>
          </p:cNvPr>
          <p:cNvCxnSpPr>
            <a:cxnSpLocks/>
            <a:stCxn id="4" idx="2"/>
            <a:endCxn id="6" idx="0"/>
          </p:cNvCxnSpPr>
          <p:nvPr/>
        </p:nvCxnSpPr>
        <p:spPr>
          <a:xfrm>
            <a:off x="4434676" y="2707595"/>
            <a:ext cx="2853" cy="281651"/>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C3E223C-8924-4AF5-A70A-734FA41DA495}"/>
              </a:ext>
            </a:extLst>
          </p:cNvPr>
          <p:cNvCxnSpPr>
            <a:cxnSpLocks/>
          </p:cNvCxnSpPr>
          <p:nvPr/>
        </p:nvCxnSpPr>
        <p:spPr>
          <a:xfrm>
            <a:off x="6602505" y="1637181"/>
            <a:ext cx="0" cy="584595"/>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5149870-F26D-44A0-B8D4-E283B04869DB}"/>
              </a:ext>
            </a:extLst>
          </p:cNvPr>
          <p:cNvCxnSpPr>
            <a:cxnSpLocks/>
          </p:cNvCxnSpPr>
          <p:nvPr/>
        </p:nvCxnSpPr>
        <p:spPr>
          <a:xfrm>
            <a:off x="5428944" y="1637182"/>
            <a:ext cx="0" cy="58459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442746-DFC4-4751-9F6B-4188DAB7CFE8}"/>
              </a:ext>
            </a:extLst>
          </p:cNvPr>
          <p:cNvCxnSpPr>
            <a:cxnSpLocks/>
          </p:cNvCxnSpPr>
          <p:nvPr/>
        </p:nvCxnSpPr>
        <p:spPr>
          <a:xfrm>
            <a:off x="3413515" y="1637183"/>
            <a:ext cx="0" cy="58459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E4C7035-92E0-42F2-95FF-173598C4B0B3}"/>
              </a:ext>
            </a:extLst>
          </p:cNvPr>
          <p:cNvCxnSpPr>
            <a:cxnSpLocks/>
          </p:cNvCxnSpPr>
          <p:nvPr/>
        </p:nvCxnSpPr>
        <p:spPr>
          <a:xfrm>
            <a:off x="2592837" y="1637182"/>
            <a:ext cx="0" cy="584595"/>
          </a:xfrm>
          <a:prstGeom prst="line">
            <a:avLst/>
          </a:prstGeom>
        </p:spPr>
        <p:style>
          <a:lnRef idx="1">
            <a:schemeClr val="dk1"/>
          </a:lnRef>
          <a:fillRef idx="0">
            <a:schemeClr val="dk1"/>
          </a:fillRef>
          <a:effectRef idx="0">
            <a:schemeClr val="dk1"/>
          </a:effectRef>
          <a:fontRef idx="minor">
            <a:schemeClr val="tx1"/>
          </a:fontRef>
        </p:style>
      </p:cxnSp>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ln w="3175" cmpd="sng">
                  <a:solidFill>
                    <a:srgbClr val="E2D7D0"/>
                  </a:solidFill>
                </a:ln>
              </a:rPr>
              <a:t>Family tree</a:t>
            </a:r>
            <a:endParaRPr dirty="0">
              <a:ln w="3175" cmpd="sng">
                <a:solidFill>
                  <a:srgbClr val="E2D7D0"/>
                </a:solidFill>
              </a:ln>
            </a:endParaRPr>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
        <p:nvSpPr>
          <p:cNvPr id="4" name="TextBox 3">
            <a:extLst>
              <a:ext uri="{FF2B5EF4-FFF2-40B4-BE49-F238E27FC236}">
                <a16:creationId xmlns:a16="http://schemas.microsoft.com/office/drawing/2014/main" id="{7A71648F-1386-438E-AA57-DDE6EE506895}"/>
              </a:ext>
            </a:extLst>
          </p:cNvPr>
          <p:cNvSpPr txBox="1"/>
          <p:nvPr/>
        </p:nvSpPr>
        <p:spPr>
          <a:xfrm>
            <a:off x="3309150" y="1938154"/>
            <a:ext cx="2251052" cy="769441"/>
          </a:xfrm>
          <a:prstGeom prst="rect">
            <a:avLst/>
          </a:prstGeom>
          <a:solidFill>
            <a:schemeClr val="bg1">
              <a:lumMod val="75000"/>
            </a:schemeClr>
          </a:solidFill>
          <a:ln>
            <a:solidFill>
              <a:schemeClr val="tx1"/>
            </a:solidFill>
          </a:ln>
        </p:spPr>
        <p:txBody>
          <a:bodyPr wrap="square" numCol="2" rtlCol="0">
            <a:spAutoFit/>
          </a:bodyPr>
          <a:lstStyle/>
          <a:p>
            <a:r>
              <a:rPr lang="en-AU" sz="1100" dirty="0"/>
              <a:t>Full name </a:t>
            </a:r>
          </a:p>
          <a:p>
            <a:r>
              <a:rPr lang="en-AU" sz="1100" dirty="0"/>
              <a:t>Age</a:t>
            </a:r>
          </a:p>
          <a:p>
            <a:r>
              <a:rPr lang="en-AU" sz="1100" dirty="0"/>
              <a:t>Job</a:t>
            </a:r>
          </a:p>
          <a:p>
            <a:r>
              <a:rPr lang="en-AU" sz="1100" dirty="0"/>
              <a:t>Health</a:t>
            </a:r>
          </a:p>
          <a:p>
            <a:r>
              <a:rPr lang="en-AU" sz="1100" dirty="0"/>
              <a:t>Full name</a:t>
            </a:r>
          </a:p>
          <a:p>
            <a:r>
              <a:rPr lang="en-AU" sz="1100" dirty="0"/>
              <a:t>Age</a:t>
            </a:r>
          </a:p>
          <a:p>
            <a:r>
              <a:rPr lang="en-AU" sz="1100" dirty="0"/>
              <a:t>Job</a:t>
            </a:r>
          </a:p>
          <a:p>
            <a:r>
              <a:rPr lang="en-AU" sz="1100" dirty="0"/>
              <a:t>Health</a:t>
            </a:r>
          </a:p>
        </p:txBody>
      </p:sp>
      <p:sp>
        <p:nvSpPr>
          <p:cNvPr id="6" name="TextBox 5">
            <a:extLst>
              <a:ext uri="{FF2B5EF4-FFF2-40B4-BE49-F238E27FC236}">
                <a16:creationId xmlns:a16="http://schemas.microsoft.com/office/drawing/2014/main" id="{5EADB22C-D12A-49EA-B80E-8F4EC0C397CA}"/>
              </a:ext>
            </a:extLst>
          </p:cNvPr>
          <p:cNvSpPr txBox="1"/>
          <p:nvPr/>
        </p:nvSpPr>
        <p:spPr>
          <a:xfrm>
            <a:off x="3158836" y="2989246"/>
            <a:ext cx="2557386" cy="600164"/>
          </a:xfrm>
          <a:prstGeom prst="rect">
            <a:avLst/>
          </a:prstGeom>
          <a:solidFill>
            <a:schemeClr val="bg1">
              <a:lumMod val="75000"/>
            </a:schemeClr>
          </a:solidFill>
          <a:ln>
            <a:solidFill>
              <a:schemeClr val="tx1"/>
            </a:solidFill>
          </a:ln>
        </p:spPr>
        <p:txBody>
          <a:bodyPr wrap="square" rtlCol="0">
            <a:spAutoFit/>
          </a:bodyPr>
          <a:lstStyle/>
          <a:p>
            <a:r>
              <a:rPr lang="en-AU" sz="1100" dirty="0"/>
              <a:t>Children details</a:t>
            </a:r>
          </a:p>
          <a:p>
            <a:r>
              <a:rPr lang="en-AU" sz="1100" dirty="0"/>
              <a:t>Full name (age, blood/adopted/step, occupation)</a:t>
            </a:r>
          </a:p>
        </p:txBody>
      </p:sp>
      <p:sp>
        <p:nvSpPr>
          <p:cNvPr id="8" name="TextBox 7">
            <a:extLst>
              <a:ext uri="{FF2B5EF4-FFF2-40B4-BE49-F238E27FC236}">
                <a16:creationId xmlns:a16="http://schemas.microsoft.com/office/drawing/2014/main" id="{9E5B04E3-C709-4C9D-8577-76259A02C694}"/>
              </a:ext>
            </a:extLst>
          </p:cNvPr>
          <p:cNvSpPr txBox="1"/>
          <p:nvPr/>
        </p:nvSpPr>
        <p:spPr>
          <a:xfrm>
            <a:off x="1300614" y="1380967"/>
            <a:ext cx="2251052" cy="430887"/>
          </a:xfrm>
          <a:prstGeom prst="rect">
            <a:avLst/>
          </a:prstGeom>
          <a:solidFill>
            <a:schemeClr val="bg1">
              <a:lumMod val="75000"/>
            </a:schemeClr>
          </a:solidFill>
          <a:ln>
            <a:solidFill>
              <a:schemeClr val="tx1"/>
            </a:solidFill>
          </a:ln>
        </p:spPr>
        <p:txBody>
          <a:bodyPr wrap="square" rtlCol="0">
            <a:spAutoFit/>
          </a:bodyPr>
          <a:lstStyle/>
          <a:p>
            <a:r>
              <a:rPr lang="en-AU" sz="1100" dirty="0"/>
              <a:t>Parents details of Individual 1</a:t>
            </a:r>
          </a:p>
          <a:p>
            <a:r>
              <a:rPr lang="en-AU" sz="1100" dirty="0"/>
              <a:t>Full name (relationship, age)</a:t>
            </a:r>
          </a:p>
        </p:txBody>
      </p:sp>
      <p:sp>
        <p:nvSpPr>
          <p:cNvPr id="10" name="TextBox 9">
            <a:extLst>
              <a:ext uri="{FF2B5EF4-FFF2-40B4-BE49-F238E27FC236}">
                <a16:creationId xmlns:a16="http://schemas.microsoft.com/office/drawing/2014/main" id="{09D5E432-4FF7-4BF2-8F01-1932FBFE3A3D}"/>
              </a:ext>
            </a:extLst>
          </p:cNvPr>
          <p:cNvSpPr txBox="1"/>
          <p:nvPr/>
        </p:nvSpPr>
        <p:spPr>
          <a:xfrm>
            <a:off x="5323837" y="1375573"/>
            <a:ext cx="2251052" cy="430887"/>
          </a:xfrm>
          <a:prstGeom prst="rect">
            <a:avLst/>
          </a:prstGeom>
          <a:solidFill>
            <a:schemeClr val="bg1">
              <a:lumMod val="75000"/>
            </a:schemeClr>
          </a:solidFill>
          <a:ln>
            <a:solidFill>
              <a:schemeClr val="tx1"/>
            </a:solidFill>
          </a:ln>
        </p:spPr>
        <p:txBody>
          <a:bodyPr wrap="square" rtlCol="0">
            <a:spAutoFit/>
          </a:bodyPr>
          <a:lstStyle/>
          <a:p>
            <a:r>
              <a:rPr lang="en-AU" sz="1100" dirty="0"/>
              <a:t>Parents details of Individual 2</a:t>
            </a:r>
          </a:p>
          <a:p>
            <a:r>
              <a:rPr lang="en-AU" sz="1100" dirty="0"/>
              <a:t>Full name (relationship, age)</a:t>
            </a:r>
          </a:p>
        </p:txBody>
      </p:sp>
      <p:sp>
        <p:nvSpPr>
          <p:cNvPr id="12" name="TextBox 11">
            <a:extLst>
              <a:ext uri="{FF2B5EF4-FFF2-40B4-BE49-F238E27FC236}">
                <a16:creationId xmlns:a16="http://schemas.microsoft.com/office/drawing/2014/main" id="{B82C2307-208F-4BEE-92F4-E8B4218E2FD3}"/>
              </a:ext>
            </a:extLst>
          </p:cNvPr>
          <p:cNvSpPr txBox="1"/>
          <p:nvPr/>
        </p:nvSpPr>
        <p:spPr>
          <a:xfrm>
            <a:off x="6009295" y="2221779"/>
            <a:ext cx="2251052" cy="600164"/>
          </a:xfrm>
          <a:prstGeom prst="rect">
            <a:avLst/>
          </a:prstGeom>
          <a:solidFill>
            <a:schemeClr val="bg1">
              <a:lumMod val="75000"/>
            </a:schemeClr>
          </a:solidFill>
          <a:ln>
            <a:solidFill>
              <a:schemeClr val="tx1"/>
            </a:solidFill>
          </a:ln>
        </p:spPr>
        <p:txBody>
          <a:bodyPr wrap="square" rtlCol="0">
            <a:spAutoFit/>
          </a:bodyPr>
          <a:lstStyle/>
          <a:p>
            <a:r>
              <a:rPr lang="en-AU" sz="1100" dirty="0"/>
              <a:t>Sibling details/broader family of Individual 2</a:t>
            </a:r>
          </a:p>
          <a:p>
            <a:r>
              <a:rPr lang="en-AU" sz="1100" dirty="0"/>
              <a:t>Full name (relationship, age)</a:t>
            </a:r>
          </a:p>
        </p:txBody>
      </p:sp>
      <p:sp>
        <p:nvSpPr>
          <p:cNvPr id="14" name="TextBox 13">
            <a:extLst>
              <a:ext uri="{FF2B5EF4-FFF2-40B4-BE49-F238E27FC236}">
                <a16:creationId xmlns:a16="http://schemas.microsoft.com/office/drawing/2014/main" id="{B2FDCEC5-F060-43D9-9C94-2CB93D64A9BE}"/>
              </a:ext>
            </a:extLst>
          </p:cNvPr>
          <p:cNvSpPr txBox="1"/>
          <p:nvPr/>
        </p:nvSpPr>
        <p:spPr>
          <a:xfrm>
            <a:off x="683496" y="2221778"/>
            <a:ext cx="2251052" cy="600164"/>
          </a:xfrm>
          <a:prstGeom prst="rect">
            <a:avLst/>
          </a:prstGeom>
          <a:solidFill>
            <a:schemeClr val="bg1">
              <a:lumMod val="75000"/>
            </a:schemeClr>
          </a:solidFill>
          <a:ln>
            <a:solidFill>
              <a:schemeClr val="tx1"/>
            </a:solidFill>
          </a:ln>
        </p:spPr>
        <p:txBody>
          <a:bodyPr wrap="square" rtlCol="0">
            <a:spAutoFit/>
          </a:bodyPr>
          <a:lstStyle/>
          <a:p>
            <a:r>
              <a:rPr lang="en-AU" sz="1100" dirty="0"/>
              <a:t>Sibling details/broader family of Individual 1</a:t>
            </a:r>
          </a:p>
          <a:p>
            <a:r>
              <a:rPr lang="en-AU" sz="1100" dirty="0"/>
              <a:t>Full name (relationship, age)</a:t>
            </a:r>
          </a:p>
        </p:txBody>
      </p:sp>
    </p:spTree>
    <p:extLst>
      <p:ext uri="{BB962C8B-B14F-4D97-AF65-F5344CB8AC3E}">
        <p14:creationId xmlns:p14="http://schemas.microsoft.com/office/powerpoint/2010/main" val="3741997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ln w="3175" cmpd="sng">
                  <a:solidFill>
                    <a:srgbClr val="E2D7D0"/>
                  </a:solidFill>
                </a:ln>
              </a:rPr>
              <a:t>Assets and liabilities</a:t>
            </a:r>
            <a:endParaRPr dirty="0">
              <a:ln w="3175" cmpd="sng">
                <a:solidFill>
                  <a:srgbClr val="E2D7D0"/>
                </a:solidFill>
              </a:ln>
            </a:endParaRPr>
          </a:p>
        </p:txBody>
      </p:sp>
      <p:sp>
        <p:nvSpPr>
          <p:cNvPr id="166" name="Google Shape;166;p19"/>
          <p:cNvSpPr txBox="1">
            <a:spLocks noGrp="1"/>
          </p:cNvSpPr>
          <p:nvPr>
            <p:ph type="body" idx="1"/>
          </p:nvPr>
        </p:nvSpPr>
        <p:spPr>
          <a:xfrm>
            <a:off x="784514" y="1153391"/>
            <a:ext cx="7713534" cy="3249900"/>
          </a:xfrm>
          <a:prstGeom prst="rect">
            <a:avLst/>
          </a:prstGeom>
        </p:spPr>
        <p:txBody>
          <a:bodyPr spcFirstLastPara="1" wrap="square" lIns="0" tIns="0" rIns="0" bIns="0" anchor="t" anchorCtr="0">
            <a:noAutofit/>
          </a:bodyPr>
          <a:lstStyle/>
          <a:p>
            <a:pPr marL="63500" lvl="0" indent="0">
              <a:buNone/>
            </a:pPr>
            <a:r>
              <a:rPr lang="en-US" dirty="0"/>
              <a:t>Please provide me with the following information in relation to significant assets or debts that you own (whether directly or indirectly)</a:t>
            </a:r>
            <a:endParaRPr lang="en-AU" dirty="0"/>
          </a:p>
          <a:p>
            <a:pPr lvl="0"/>
            <a:r>
              <a:rPr lang="en-US" dirty="0"/>
              <a:t>Specific details about asset including who legally owns</a:t>
            </a:r>
          </a:p>
          <a:p>
            <a:pPr lvl="0"/>
            <a:r>
              <a:rPr lang="en-US" dirty="0"/>
              <a:t>Market value, debt linked to assets and approximate equity</a:t>
            </a:r>
          </a:p>
          <a:p>
            <a:pPr lvl="0"/>
            <a:r>
              <a:rPr lang="en-US" dirty="0"/>
              <a:t>Who to benefit from the asset including if there are particular ‘directions’</a:t>
            </a:r>
          </a:p>
          <a:p>
            <a:pPr lvl="0"/>
            <a:r>
              <a:rPr lang="en-US" dirty="0"/>
              <a:t>Where is the asset located</a:t>
            </a:r>
          </a:p>
          <a:p>
            <a:pPr marL="0" lvl="0" indent="0">
              <a:spcBef>
                <a:spcPts val="1000"/>
              </a:spcBef>
              <a:spcAft>
                <a:spcPts val="1000"/>
              </a:spcAft>
              <a:buNone/>
            </a:pPr>
            <a:r>
              <a:rPr lang="en-US" dirty="0"/>
              <a:t>Depending on how your asset is held and who you would like to benefit, it may either be easily done, or potentially complicate your affairs (because it cannot be easily achieved)</a:t>
            </a:r>
            <a:r>
              <a:rPr lang="en-AU" dirty="0"/>
              <a:t>.</a:t>
            </a:r>
            <a:endParaRPr dirty="0"/>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Tree>
    <p:extLst>
      <p:ext uri="{BB962C8B-B14F-4D97-AF65-F5344CB8AC3E}">
        <p14:creationId xmlns:p14="http://schemas.microsoft.com/office/powerpoint/2010/main" val="1780684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784514" y="669775"/>
            <a:ext cx="7999786" cy="393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AU" dirty="0">
                <a:ln w="3175" cmpd="sng">
                  <a:solidFill>
                    <a:srgbClr val="E2D7D0"/>
                  </a:solidFill>
                </a:ln>
              </a:rPr>
              <a:t>Structure diagram</a:t>
            </a:r>
            <a:endParaRPr dirty="0">
              <a:ln w="3175" cmpd="sng">
                <a:solidFill>
                  <a:srgbClr val="E2D7D0"/>
                </a:solidFill>
              </a:ln>
            </a:endParaRPr>
          </a:p>
        </p:txBody>
      </p:sp>
      <p:pic>
        <p:nvPicPr>
          <p:cNvPr id="5" name="Picture 4">
            <a:extLst>
              <a:ext uri="{FF2B5EF4-FFF2-40B4-BE49-F238E27FC236}">
                <a16:creationId xmlns:a16="http://schemas.microsoft.com/office/drawing/2014/main" id="{3F04C288-3E46-4A91-AD1B-1843352F5512}"/>
              </a:ext>
            </a:extLst>
          </p:cNvPr>
          <p:cNvPicPr/>
          <p:nvPr/>
        </p:nvPicPr>
        <p:blipFill>
          <a:blip r:embed="rId3"/>
          <a:stretch>
            <a:fillRect/>
          </a:stretch>
        </p:blipFill>
        <p:spPr>
          <a:xfrm>
            <a:off x="7341177" y="545528"/>
            <a:ext cx="1259465" cy="607863"/>
          </a:xfrm>
          <a:prstGeom prst="rect">
            <a:avLst/>
          </a:prstGeom>
        </p:spPr>
      </p:pic>
      <p:sp>
        <p:nvSpPr>
          <p:cNvPr id="2" name="TextBox 1">
            <a:extLst>
              <a:ext uri="{FF2B5EF4-FFF2-40B4-BE49-F238E27FC236}">
                <a16:creationId xmlns:a16="http://schemas.microsoft.com/office/drawing/2014/main" id="{25631EFB-B9C1-4109-B1BF-1923349FBFAD}"/>
              </a:ext>
            </a:extLst>
          </p:cNvPr>
          <p:cNvSpPr txBox="1"/>
          <p:nvPr/>
        </p:nvSpPr>
        <p:spPr>
          <a:xfrm>
            <a:off x="750382" y="1293359"/>
            <a:ext cx="1230207" cy="1969770"/>
          </a:xfrm>
          <a:prstGeom prst="rect">
            <a:avLst/>
          </a:prstGeom>
          <a:noFill/>
          <a:ln>
            <a:solidFill>
              <a:schemeClr val="tx1"/>
            </a:solidFill>
          </a:ln>
        </p:spPr>
        <p:txBody>
          <a:bodyPr wrap="square" rtlCol="0">
            <a:spAutoFit/>
          </a:bodyPr>
          <a:lstStyle/>
          <a:p>
            <a:r>
              <a:rPr lang="en-AU" sz="1100" dirty="0"/>
              <a:t>Individual 1</a:t>
            </a:r>
          </a:p>
          <a:p>
            <a:pPr marL="171450" indent="-171450">
              <a:buFont typeface="Arial" panose="020B0604020202020204" pitchFamily="34" charset="0"/>
              <a:buChar char="•"/>
            </a:pPr>
            <a:r>
              <a:rPr lang="en-AU" sz="1100" dirty="0"/>
              <a:t>Property</a:t>
            </a:r>
          </a:p>
          <a:p>
            <a:pPr marL="171450" indent="-171450">
              <a:buFont typeface="Arial" panose="020B0604020202020204" pitchFamily="34" charset="0"/>
              <a:buChar char="•"/>
            </a:pPr>
            <a:r>
              <a:rPr lang="en-AU" sz="1100" dirty="0"/>
              <a:t>Bank a/c</a:t>
            </a:r>
          </a:p>
          <a:p>
            <a:pPr marL="171450" indent="-171450">
              <a:buFont typeface="Arial" panose="020B0604020202020204" pitchFamily="34" charset="0"/>
              <a:buChar char="•"/>
            </a:pPr>
            <a:r>
              <a:rPr lang="en-AU" sz="1100" dirty="0"/>
              <a:t>Shares</a:t>
            </a:r>
          </a:p>
          <a:p>
            <a:pPr marL="171450" indent="-171450">
              <a:buFont typeface="Arial" panose="020B0604020202020204" pitchFamily="34" charset="0"/>
              <a:buChar char="•"/>
            </a:pPr>
            <a:r>
              <a:rPr lang="en-AU" sz="1100" dirty="0"/>
              <a:t>Personal assets</a:t>
            </a:r>
          </a:p>
          <a:p>
            <a:pPr marL="171450" indent="-171450">
              <a:buFont typeface="Arial" panose="020B0604020202020204" pitchFamily="34" charset="0"/>
              <a:buChar char="•"/>
            </a:pPr>
            <a:r>
              <a:rPr lang="en-AU" sz="1100" dirty="0"/>
              <a:t>Car</a:t>
            </a:r>
          </a:p>
          <a:p>
            <a:r>
              <a:rPr lang="en-AU" sz="1100" i="1" dirty="0"/>
              <a:t>Liabilities</a:t>
            </a:r>
          </a:p>
          <a:p>
            <a:pPr marL="171450" indent="-171450">
              <a:buFont typeface="Arial" panose="020B0604020202020204" pitchFamily="34" charset="0"/>
              <a:buChar char="•"/>
            </a:pPr>
            <a:r>
              <a:rPr lang="en-AU" sz="1100" dirty="0"/>
              <a:t>Property</a:t>
            </a:r>
          </a:p>
          <a:p>
            <a:pPr marL="171450" indent="-171450">
              <a:buFont typeface="Arial" panose="020B0604020202020204" pitchFamily="34" charset="0"/>
              <a:buChar char="•"/>
            </a:pPr>
            <a:r>
              <a:rPr lang="en-AU" sz="1100" dirty="0"/>
              <a:t>Bank a/c</a:t>
            </a:r>
          </a:p>
          <a:p>
            <a:pPr marL="171450" indent="-171450">
              <a:buFont typeface="Arial" panose="020B0604020202020204" pitchFamily="34" charset="0"/>
              <a:buChar char="•"/>
            </a:pPr>
            <a:r>
              <a:rPr lang="en-AU" sz="1100" dirty="0"/>
              <a:t>Shares</a:t>
            </a:r>
            <a:endParaRPr lang="en-AU" sz="1100" i="1" dirty="0"/>
          </a:p>
          <a:p>
            <a:endParaRPr lang="en-AU" sz="1200" i="1" dirty="0"/>
          </a:p>
        </p:txBody>
      </p:sp>
      <p:sp>
        <p:nvSpPr>
          <p:cNvPr id="3" name="TextBox 2">
            <a:extLst>
              <a:ext uri="{FF2B5EF4-FFF2-40B4-BE49-F238E27FC236}">
                <a16:creationId xmlns:a16="http://schemas.microsoft.com/office/drawing/2014/main" id="{E4332ECF-BA49-4F56-9F8C-9506F3F68892}"/>
              </a:ext>
            </a:extLst>
          </p:cNvPr>
          <p:cNvSpPr txBox="1"/>
          <p:nvPr/>
        </p:nvSpPr>
        <p:spPr>
          <a:xfrm>
            <a:off x="723729" y="3747193"/>
            <a:ext cx="2576443" cy="430887"/>
          </a:xfrm>
          <a:prstGeom prst="rect">
            <a:avLst/>
          </a:prstGeom>
          <a:noFill/>
          <a:ln>
            <a:solidFill>
              <a:schemeClr val="tx1"/>
            </a:solidFill>
          </a:ln>
        </p:spPr>
        <p:txBody>
          <a:bodyPr wrap="square" rtlCol="0">
            <a:spAutoFit/>
          </a:bodyPr>
          <a:lstStyle/>
          <a:p>
            <a:r>
              <a:rPr lang="en-AU" sz="1100" dirty="0"/>
              <a:t>Joint assets</a:t>
            </a:r>
          </a:p>
          <a:p>
            <a:pPr marL="171450" indent="-171450">
              <a:buFont typeface="Arial" panose="020B0604020202020204" pitchFamily="34" charset="0"/>
              <a:buChar char="•"/>
            </a:pPr>
            <a:r>
              <a:rPr lang="en-AU" sz="1100" dirty="0"/>
              <a:t>Property JT/TIC</a:t>
            </a:r>
          </a:p>
        </p:txBody>
      </p:sp>
      <p:sp>
        <p:nvSpPr>
          <p:cNvPr id="4" name="TextBox 3">
            <a:extLst>
              <a:ext uri="{FF2B5EF4-FFF2-40B4-BE49-F238E27FC236}">
                <a16:creationId xmlns:a16="http://schemas.microsoft.com/office/drawing/2014/main" id="{9B8F0C02-FD5F-4167-B18F-B3534ACFD900}"/>
              </a:ext>
            </a:extLst>
          </p:cNvPr>
          <p:cNvSpPr txBox="1"/>
          <p:nvPr/>
        </p:nvSpPr>
        <p:spPr>
          <a:xfrm>
            <a:off x="2069968" y="1308014"/>
            <a:ext cx="1230212" cy="1969770"/>
          </a:xfrm>
          <a:prstGeom prst="rect">
            <a:avLst/>
          </a:prstGeom>
          <a:noFill/>
          <a:ln>
            <a:solidFill>
              <a:schemeClr val="tx1"/>
            </a:solidFill>
          </a:ln>
        </p:spPr>
        <p:txBody>
          <a:bodyPr wrap="square" rtlCol="0">
            <a:spAutoFit/>
          </a:bodyPr>
          <a:lstStyle/>
          <a:p>
            <a:r>
              <a:rPr lang="en-AU" sz="1100" dirty="0"/>
              <a:t>Individual 2</a:t>
            </a:r>
          </a:p>
          <a:p>
            <a:pPr marL="171450" indent="-171450">
              <a:buFont typeface="Arial" panose="020B0604020202020204" pitchFamily="34" charset="0"/>
              <a:buChar char="•"/>
            </a:pPr>
            <a:r>
              <a:rPr lang="en-AU" sz="1100" dirty="0"/>
              <a:t>Property</a:t>
            </a:r>
          </a:p>
          <a:p>
            <a:pPr marL="171450" indent="-171450">
              <a:buFont typeface="Arial" panose="020B0604020202020204" pitchFamily="34" charset="0"/>
              <a:buChar char="•"/>
            </a:pPr>
            <a:r>
              <a:rPr lang="en-AU" sz="1100" dirty="0"/>
              <a:t>Bank a/c</a:t>
            </a:r>
          </a:p>
          <a:p>
            <a:pPr marL="171450" indent="-171450">
              <a:buFont typeface="Arial" panose="020B0604020202020204" pitchFamily="34" charset="0"/>
              <a:buChar char="•"/>
            </a:pPr>
            <a:r>
              <a:rPr lang="en-AU" sz="1100" dirty="0"/>
              <a:t>Shares</a:t>
            </a:r>
          </a:p>
          <a:p>
            <a:pPr marL="171450" indent="-171450">
              <a:buFont typeface="Arial" panose="020B0604020202020204" pitchFamily="34" charset="0"/>
              <a:buChar char="•"/>
            </a:pPr>
            <a:r>
              <a:rPr lang="en-AU" sz="1100" dirty="0"/>
              <a:t>Personal assets</a:t>
            </a:r>
          </a:p>
          <a:p>
            <a:pPr marL="171450" indent="-171450">
              <a:buFont typeface="Arial" panose="020B0604020202020204" pitchFamily="34" charset="0"/>
              <a:buChar char="•"/>
            </a:pPr>
            <a:r>
              <a:rPr lang="en-AU" sz="1100" dirty="0"/>
              <a:t>Car </a:t>
            </a:r>
          </a:p>
          <a:p>
            <a:r>
              <a:rPr lang="en-AU" sz="1100" i="1" dirty="0"/>
              <a:t>Liabilities</a:t>
            </a:r>
          </a:p>
          <a:p>
            <a:pPr marL="171450" indent="-171450">
              <a:buFont typeface="Arial" panose="020B0604020202020204" pitchFamily="34" charset="0"/>
              <a:buChar char="•"/>
            </a:pPr>
            <a:r>
              <a:rPr lang="en-AU" sz="1100" dirty="0"/>
              <a:t>Property</a:t>
            </a:r>
          </a:p>
          <a:p>
            <a:pPr marL="171450" indent="-171450">
              <a:buFont typeface="Arial" panose="020B0604020202020204" pitchFamily="34" charset="0"/>
              <a:buChar char="•"/>
            </a:pPr>
            <a:r>
              <a:rPr lang="en-AU" sz="1100" dirty="0"/>
              <a:t>Bank a/c</a:t>
            </a:r>
          </a:p>
          <a:p>
            <a:pPr marL="171450" indent="-171450">
              <a:buFont typeface="Arial" panose="020B0604020202020204" pitchFamily="34" charset="0"/>
              <a:buChar char="•"/>
            </a:pPr>
            <a:r>
              <a:rPr lang="en-AU" sz="1100" dirty="0"/>
              <a:t>Shares</a:t>
            </a:r>
          </a:p>
          <a:p>
            <a:endParaRPr lang="en-AU" sz="1200" i="1" dirty="0"/>
          </a:p>
        </p:txBody>
      </p:sp>
      <p:sp>
        <p:nvSpPr>
          <p:cNvPr id="8" name="TextBox 7">
            <a:extLst>
              <a:ext uri="{FF2B5EF4-FFF2-40B4-BE49-F238E27FC236}">
                <a16:creationId xmlns:a16="http://schemas.microsoft.com/office/drawing/2014/main" id="{8065F801-E71A-4944-9A92-3212546EFCF1}"/>
              </a:ext>
            </a:extLst>
          </p:cNvPr>
          <p:cNvSpPr txBox="1"/>
          <p:nvPr/>
        </p:nvSpPr>
        <p:spPr>
          <a:xfrm>
            <a:off x="3612583" y="1295077"/>
            <a:ext cx="2251052" cy="261610"/>
          </a:xfrm>
          <a:prstGeom prst="rect">
            <a:avLst/>
          </a:prstGeom>
          <a:noFill/>
          <a:ln>
            <a:solidFill>
              <a:schemeClr val="tx1"/>
            </a:solidFill>
          </a:ln>
        </p:spPr>
        <p:txBody>
          <a:bodyPr wrap="square" rtlCol="0">
            <a:spAutoFit/>
          </a:bodyPr>
          <a:lstStyle/>
          <a:p>
            <a:r>
              <a:rPr lang="en-AU" sz="1100" dirty="0"/>
              <a:t>Entity</a:t>
            </a:r>
          </a:p>
        </p:txBody>
      </p:sp>
      <p:sp>
        <p:nvSpPr>
          <p:cNvPr id="10" name="TextBox 9">
            <a:extLst>
              <a:ext uri="{FF2B5EF4-FFF2-40B4-BE49-F238E27FC236}">
                <a16:creationId xmlns:a16="http://schemas.microsoft.com/office/drawing/2014/main" id="{FA2041C5-4C60-4010-9BF7-C6ADEAAA0F73}"/>
              </a:ext>
            </a:extLst>
          </p:cNvPr>
          <p:cNvSpPr txBox="1"/>
          <p:nvPr/>
        </p:nvSpPr>
        <p:spPr>
          <a:xfrm>
            <a:off x="6208763" y="1283459"/>
            <a:ext cx="2123348" cy="1277273"/>
          </a:xfrm>
          <a:prstGeom prst="rect">
            <a:avLst/>
          </a:prstGeom>
          <a:noFill/>
          <a:ln>
            <a:solidFill>
              <a:schemeClr val="tx1"/>
            </a:solidFill>
          </a:ln>
        </p:spPr>
        <p:txBody>
          <a:bodyPr wrap="square" rtlCol="0">
            <a:spAutoFit/>
          </a:bodyPr>
          <a:lstStyle/>
          <a:p>
            <a:r>
              <a:rPr lang="en-AU" sz="1100" dirty="0"/>
              <a:t>Member 1</a:t>
            </a:r>
          </a:p>
          <a:p>
            <a:pPr marL="171450" indent="-171450">
              <a:buFont typeface="Arial" panose="020B0604020202020204" pitchFamily="34" charset="0"/>
              <a:buChar char="•"/>
            </a:pPr>
            <a:r>
              <a:rPr lang="en-AU" sz="1100" dirty="0"/>
              <a:t>Balance:</a:t>
            </a:r>
          </a:p>
          <a:p>
            <a:pPr marL="171450" indent="-171450">
              <a:buFont typeface="Arial" panose="020B0604020202020204" pitchFamily="34" charset="0"/>
              <a:buChar char="•"/>
            </a:pPr>
            <a:r>
              <a:rPr lang="en-AU" sz="1100" dirty="0"/>
              <a:t>Insurance:</a:t>
            </a:r>
          </a:p>
          <a:p>
            <a:endParaRPr lang="en-AU" sz="1100" dirty="0"/>
          </a:p>
          <a:p>
            <a:r>
              <a:rPr lang="en-AU" sz="1100" dirty="0"/>
              <a:t>Member 2</a:t>
            </a:r>
          </a:p>
          <a:p>
            <a:pPr marL="171450" indent="-171450">
              <a:buFont typeface="Arial" panose="020B0604020202020204" pitchFamily="34" charset="0"/>
              <a:buChar char="•"/>
            </a:pPr>
            <a:r>
              <a:rPr lang="en-AU" sz="1100" dirty="0"/>
              <a:t>Balance:</a:t>
            </a:r>
          </a:p>
          <a:p>
            <a:pPr marL="171450" indent="-171450">
              <a:buFont typeface="Arial" panose="020B0604020202020204" pitchFamily="34" charset="0"/>
              <a:buChar char="•"/>
            </a:pPr>
            <a:r>
              <a:rPr lang="en-AU" sz="1100" dirty="0"/>
              <a:t>Insurance:</a:t>
            </a:r>
          </a:p>
        </p:txBody>
      </p:sp>
      <p:cxnSp>
        <p:nvCxnSpPr>
          <p:cNvPr id="13" name="Straight Connector 12">
            <a:extLst>
              <a:ext uri="{FF2B5EF4-FFF2-40B4-BE49-F238E27FC236}">
                <a16:creationId xmlns:a16="http://schemas.microsoft.com/office/drawing/2014/main" id="{7B7E690D-47E6-417E-B5D6-BCEA799A250C}"/>
              </a:ext>
            </a:extLst>
          </p:cNvPr>
          <p:cNvCxnSpPr/>
          <p:nvPr/>
        </p:nvCxnSpPr>
        <p:spPr>
          <a:xfrm>
            <a:off x="3444377" y="1124082"/>
            <a:ext cx="0" cy="3448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D458ECB-6610-456E-B43F-C4767BC281F9}"/>
              </a:ext>
            </a:extLst>
          </p:cNvPr>
          <p:cNvCxnSpPr/>
          <p:nvPr/>
        </p:nvCxnSpPr>
        <p:spPr>
          <a:xfrm>
            <a:off x="6073448" y="1111222"/>
            <a:ext cx="0" cy="34484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42DDB6-53D7-46DA-9B2F-B506A80DACA8}"/>
              </a:ext>
            </a:extLst>
          </p:cNvPr>
          <p:cNvSpPr txBox="1"/>
          <p:nvPr/>
        </p:nvSpPr>
        <p:spPr>
          <a:xfrm>
            <a:off x="1266609" y="984114"/>
            <a:ext cx="1316243" cy="338554"/>
          </a:xfrm>
          <a:prstGeom prst="rect">
            <a:avLst/>
          </a:prstGeom>
          <a:noFill/>
        </p:spPr>
        <p:txBody>
          <a:bodyPr wrap="square" rtlCol="0">
            <a:spAutoFit/>
          </a:bodyPr>
          <a:lstStyle/>
          <a:p>
            <a:r>
              <a:rPr lang="en-AU" sz="1600" dirty="0"/>
              <a:t>Personal</a:t>
            </a:r>
          </a:p>
        </p:txBody>
      </p:sp>
      <p:sp>
        <p:nvSpPr>
          <p:cNvPr id="16" name="TextBox 15">
            <a:extLst>
              <a:ext uri="{FF2B5EF4-FFF2-40B4-BE49-F238E27FC236}">
                <a16:creationId xmlns:a16="http://schemas.microsoft.com/office/drawing/2014/main" id="{99746436-C898-4928-8790-948B5E567FCA}"/>
              </a:ext>
            </a:extLst>
          </p:cNvPr>
          <p:cNvSpPr txBox="1"/>
          <p:nvPr/>
        </p:nvSpPr>
        <p:spPr>
          <a:xfrm>
            <a:off x="3732773" y="984114"/>
            <a:ext cx="2145893" cy="338554"/>
          </a:xfrm>
          <a:prstGeom prst="rect">
            <a:avLst/>
          </a:prstGeom>
          <a:noFill/>
        </p:spPr>
        <p:txBody>
          <a:bodyPr wrap="square" rtlCol="0">
            <a:spAutoFit/>
          </a:bodyPr>
          <a:lstStyle/>
          <a:p>
            <a:r>
              <a:rPr lang="en-AU" sz="1600" dirty="0"/>
              <a:t>Trust and companies</a:t>
            </a:r>
          </a:p>
        </p:txBody>
      </p:sp>
      <p:sp>
        <p:nvSpPr>
          <p:cNvPr id="18" name="TextBox 17">
            <a:extLst>
              <a:ext uri="{FF2B5EF4-FFF2-40B4-BE49-F238E27FC236}">
                <a16:creationId xmlns:a16="http://schemas.microsoft.com/office/drawing/2014/main" id="{3714822B-2DCE-402C-9A87-AB61E8A14DAF}"/>
              </a:ext>
            </a:extLst>
          </p:cNvPr>
          <p:cNvSpPr txBox="1"/>
          <p:nvPr/>
        </p:nvSpPr>
        <p:spPr>
          <a:xfrm>
            <a:off x="6044752" y="954805"/>
            <a:ext cx="1588920" cy="338554"/>
          </a:xfrm>
          <a:prstGeom prst="rect">
            <a:avLst/>
          </a:prstGeom>
          <a:noFill/>
        </p:spPr>
        <p:txBody>
          <a:bodyPr wrap="square" rtlCol="0">
            <a:spAutoFit/>
          </a:bodyPr>
          <a:lstStyle/>
          <a:p>
            <a:r>
              <a:rPr lang="en-AU" sz="1600" dirty="0"/>
              <a:t>Superannuation</a:t>
            </a:r>
          </a:p>
        </p:txBody>
      </p:sp>
    </p:spTree>
    <p:extLst>
      <p:ext uri="{BB962C8B-B14F-4D97-AF65-F5344CB8AC3E}">
        <p14:creationId xmlns:p14="http://schemas.microsoft.com/office/powerpoint/2010/main" val="370753097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198</TotalTime>
  <Words>3108</Words>
  <Application>Microsoft Office PowerPoint</Application>
  <PresentationFormat>On-screen Show (16:9)</PresentationFormat>
  <Paragraphs>373</Paragraphs>
  <Slides>42</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Tinos</vt:lpstr>
      <vt:lpstr>Organic</vt:lpstr>
      <vt:lpstr>Estate Planning</vt:lpstr>
      <vt:lpstr>House keeping</vt:lpstr>
      <vt:lpstr>Overview</vt:lpstr>
      <vt:lpstr>Vocabulary</vt:lpstr>
      <vt:lpstr>About you and your objectives</vt:lpstr>
      <vt:lpstr>Family and key persons</vt:lpstr>
      <vt:lpstr>Family tree</vt:lpstr>
      <vt:lpstr>Assets and liabilities</vt:lpstr>
      <vt:lpstr>Structure diagram</vt:lpstr>
      <vt:lpstr>Your objectives</vt:lpstr>
      <vt:lpstr>How can we achieve your objectives</vt:lpstr>
      <vt:lpstr>Passing assets</vt:lpstr>
      <vt:lpstr>PowerPoint Presentation</vt:lpstr>
      <vt:lpstr>Estate challenges</vt:lpstr>
      <vt:lpstr>Estate challenges</vt:lpstr>
      <vt:lpstr>Estate challenges</vt:lpstr>
      <vt:lpstr>Estate challenges - strategies</vt:lpstr>
      <vt:lpstr>Superannuation</vt:lpstr>
      <vt:lpstr>Jointly held assets</vt:lpstr>
      <vt:lpstr>Trust assets</vt:lpstr>
      <vt:lpstr>Company assets</vt:lpstr>
      <vt:lpstr>Business and partnerships assets</vt:lpstr>
      <vt:lpstr>Overseas assets/beneficiaries</vt:lpstr>
      <vt:lpstr>Other issues</vt:lpstr>
      <vt:lpstr>Flexibility</vt:lpstr>
      <vt:lpstr>Flexibility – questions to consider</vt:lpstr>
      <vt:lpstr>Memo of directions</vt:lpstr>
      <vt:lpstr>Will</vt:lpstr>
      <vt:lpstr>What is a testamentary trust</vt:lpstr>
      <vt:lpstr>To ‘testamentary trust’ or not</vt:lpstr>
      <vt:lpstr>Protection of testamentary trust</vt:lpstr>
      <vt:lpstr>PowerPoint Presentation</vt:lpstr>
      <vt:lpstr>PowerPoint Presentation</vt:lpstr>
      <vt:lpstr>PowerPoint Presentation</vt:lpstr>
      <vt:lpstr>Your estate plan and our advice</vt:lpstr>
      <vt:lpstr>Personal assets - Will</vt:lpstr>
      <vt:lpstr>Personal assets – testamentary trust</vt:lpstr>
      <vt:lpstr>Enduring power of attorney</vt:lpstr>
      <vt:lpstr>Advice in relation to other assets</vt:lpstr>
      <vt:lpstr>When to update your arrangements</vt:lpstr>
      <vt:lpstr>Next steps</vt:lpstr>
      <vt:lpstr>Contact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Darius Hii</cp:lastModifiedBy>
  <cp:revision>27</cp:revision>
  <dcterms:modified xsi:type="dcterms:W3CDTF">2020-09-10T03:23:52Z</dcterms:modified>
</cp:coreProperties>
</file>